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71" r:id="rId2"/>
    <p:sldId id="389" r:id="rId3"/>
    <p:sldId id="415" r:id="rId4"/>
    <p:sldId id="416" r:id="rId5"/>
    <p:sldId id="414" r:id="rId6"/>
    <p:sldId id="417" r:id="rId7"/>
    <p:sldId id="418" r:id="rId8"/>
    <p:sldId id="392" r:id="rId9"/>
    <p:sldId id="379" r:id="rId10"/>
    <p:sldId id="400" r:id="rId11"/>
    <p:sldId id="393" r:id="rId12"/>
    <p:sldId id="394" r:id="rId13"/>
    <p:sldId id="277" r:id="rId14"/>
    <p:sldId id="278" r:id="rId15"/>
    <p:sldId id="390" r:id="rId16"/>
    <p:sldId id="299" r:id="rId17"/>
    <p:sldId id="302" r:id="rId18"/>
    <p:sldId id="395" r:id="rId19"/>
    <p:sldId id="396" r:id="rId20"/>
    <p:sldId id="292" r:id="rId21"/>
    <p:sldId id="380" r:id="rId22"/>
    <p:sldId id="385" r:id="rId23"/>
    <p:sldId id="397" r:id="rId24"/>
    <p:sldId id="387" r:id="rId25"/>
    <p:sldId id="281" r:id="rId26"/>
    <p:sldId id="398" r:id="rId27"/>
    <p:sldId id="282" r:id="rId28"/>
    <p:sldId id="283" r:id="rId29"/>
    <p:sldId id="383" r:id="rId30"/>
    <p:sldId id="384" r:id="rId31"/>
    <p:sldId id="382" r:id="rId32"/>
    <p:sldId id="293" r:id="rId33"/>
    <p:sldId id="294" r:id="rId34"/>
    <p:sldId id="296" r:id="rId35"/>
    <p:sldId id="286" r:id="rId36"/>
    <p:sldId id="401" r:id="rId37"/>
    <p:sldId id="403" r:id="rId38"/>
    <p:sldId id="404" r:id="rId39"/>
    <p:sldId id="402" r:id="rId40"/>
    <p:sldId id="406" r:id="rId41"/>
    <p:sldId id="405" r:id="rId42"/>
    <p:sldId id="407" r:id="rId43"/>
    <p:sldId id="408" r:id="rId44"/>
    <p:sldId id="410" r:id="rId45"/>
    <p:sldId id="409" r:id="rId46"/>
    <p:sldId id="411" r:id="rId47"/>
    <p:sldId id="288" r:id="rId48"/>
    <p:sldId id="412" r:id="rId49"/>
    <p:sldId id="413" r:id="rId50"/>
  </p:sldIdLst>
  <p:sldSz cx="12192000" cy="6858000"/>
  <p:notesSz cx="6858000" cy="9239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1010"/>
    <a:srgbClr val="0F870F"/>
    <a:srgbClr val="41719C"/>
    <a:srgbClr val="417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214CD0-8FD7-DB64-70AE-CFF5D95C4377}" v="65" dt="2021-05-27T14:29:53.926"/>
    <p1510:client id="{D8AEC4C0-3595-9648-AC89-828F4201E24A}" v="72" dt="2021-05-27T15:21:28.398"/>
    <p1510:client id="{EA1E3F69-4BC1-48F0-F8A8-8E68FE7E7D3D}" v="4" dt="2021-05-28T13:33:33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06" autoAdjust="0"/>
  </p:normalViewPr>
  <p:slideViewPr>
    <p:cSldViewPr snapToGrid="0">
      <p:cViewPr varScale="1">
        <p:scale>
          <a:sx n="78" d="100"/>
          <a:sy n="78" d="100"/>
        </p:scale>
        <p:origin x="1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74317-0AB7-4DEF-BBB3-54DC9C0F92B2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2C6EE-8FF0-41EB-8451-E15AADA4821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630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2422.pdf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ations.hse.ru/mirror/pubs/share/folder/x5p6h7thif/direct/128296059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ations.hse.ru/mirror/pubs/share/folder/x5p6h7thif/direct/128296059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ations.hse.ru/mirror/pubs/share/folder/x5p6h7thif/direct/128296059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ations.hse.ru/mirror/pubs/share/folder/x5p6h7thif/direct/128296059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603/1603.09320.pdf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2422.pdf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Purpose</a:t>
            </a:r>
            <a:r>
              <a:rPr lang="fr-FR" dirty="0"/>
              <a:t>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to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an exhaustive </a:t>
            </a:r>
            <a:r>
              <a:rPr lang="fr-FR" dirty="0" err="1"/>
              <a:t>presentation</a:t>
            </a:r>
            <a:r>
              <a:rPr lang="fr-FR" dirty="0"/>
              <a:t> of </a:t>
            </a:r>
            <a:r>
              <a:rPr lang="fr-FR" dirty="0" err="1"/>
              <a:t>knn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.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to focus on </a:t>
            </a:r>
            <a:r>
              <a:rPr lang="fr-FR" dirty="0" err="1"/>
              <a:t>HnswLib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1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(one can always try to compress the space before using this method : </a:t>
            </a:r>
            <a:r>
              <a:rPr lang="fr-FR">
                <a:hlinkClick r:id="rId3"/>
              </a:rPr>
              <a:t>https://arxiv.org/pdf/1802.02422.pdf</a:t>
            </a:r>
            <a:r>
              <a:rPr lang="fr-FR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267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hlinkClick r:id="rId3"/>
              </a:rPr>
              <a:t>https://publications.hse.ru/mirror/pubs/share/folder/x5p6h7thif/direct/128296059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878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hlinkClick r:id="rId3"/>
              </a:rPr>
              <a:t>https://publications.hse.ru/mirror/pubs/share/folder/x5p6h7thif/direct/128296059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467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hlinkClick r:id="rId3"/>
              </a:rPr>
              <a:t>https://publications.hse.ru/mirror/pubs/share/folder/x5p6h7thif/direct/128296059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612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hlinkClick r:id="rId3"/>
              </a:rPr>
              <a:t>https://publications.hse.ru/mirror/pubs/share/folder/x5p6h7thif/direct/128296059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159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>
                <a:hlinkClick r:id="rId3"/>
              </a:rPr>
              <a:t>https://arxiv.org/ftp/arxiv/papers/1603/1603.09320.pdf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6707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err="1"/>
              <a:t>Sift</a:t>
            </a:r>
            <a:r>
              <a:rPr lang="fr-FR"/>
              <a:t> </a:t>
            </a:r>
            <a:r>
              <a:rPr lang="fr-FR" err="1"/>
              <a:t>dataset</a:t>
            </a:r>
            <a:r>
              <a:rPr lang="fr-FR"/>
              <a:t> (image </a:t>
            </a:r>
            <a:r>
              <a:rPr lang="fr-FR" err="1"/>
              <a:t>descriptors</a:t>
            </a:r>
            <a:r>
              <a:rPr lang="fr-FR"/>
              <a:t>)</a:t>
            </a:r>
          </a:p>
          <a:p>
            <a:pPr marL="0" indent="0">
              <a:buNone/>
            </a:pPr>
            <a:r>
              <a:rPr lang="fr-FR"/>
              <a:t>100 </a:t>
            </a:r>
            <a:r>
              <a:rPr lang="fr-FR" err="1"/>
              <a:t>nearest</a:t>
            </a:r>
            <a:r>
              <a:rPr lang="fr-FR"/>
              <a:t> </a:t>
            </a:r>
            <a:r>
              <a:rPr lang="fr-FR" err="1"/>
              <a:t>neighbor</a:t>
            </a:r>
            <a:r>
              <a:rPr lang="fr-FR"/>
              <a:t> !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5835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hlinkClick r:id="rId3"/>
              </a:rPr>
              <a:t>https://arxiv.org/pdf/1802.02422.pdf</a:t>
            </a:r>
            <a:r>
              <a:rPr lang="fr-FR"/>
              <a:t> : no </a:t>
            </a:r>
            <a:r>
              <a:rPr lang="fr-FR" err="1"/>
              <a:t>comparison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other</a:t>
            </a:r>
            <a:r>
              <a:rPr lang="fr-FR"/>
              <a:t> </a:t>
            </a:r>
            <a:r>
              <a:rPr lang="fr-FR" err="1"/>
              <a:t>works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468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Glove : word representations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570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082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9295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Dragons Blood </a:t>
            </a:r>
            <a:r>
              <a:rPr lang="fr-FR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fr-FR"/>
              <a:t>, Socotra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115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Dragons Blood </a:t>
            </a:r>
            <a:r>
              <a:rPr lang="fr-FR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fr-FR"/>
              <a:t>, Socotra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686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3011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281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261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2503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0F30-140E-4794-9E24-11A22D0E25B1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430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0F30-140E-4794-9E24-11A22D0E25B1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45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0F30-140E-4794-9E24-11A22D0E25B1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871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0F30-140E-4794-9E24-11A22D0E25B1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1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0F30-140E-4794-9E24-11A22D0E25B1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910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0F30-140E-4794-9E24-11A22D0E25B1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503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0F30-140E-4794-9E24-11A22D0E25B1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282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0F30-140E-4794-9E24-11A22D0E25B1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144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0F30-140E-4794-9E24-11A22D0E25B1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035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0F30-140E-4794-9E24-11A22D0E25B1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258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0F30-140E-4794-9E24-11A22D0E25B1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58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60F30-140E-4794-9E24-11A22D0E25B1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397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upload.wikimedia.org/wikipedia/commons/4/48/Kdtreeogg.ogv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pinecone.io/learn/locality-sensitive-hashing-random-projectio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ftp/arxiv/papers/1603/1603.09320.pdf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ftp/arxiv/papers/1603/1603.09320.pdf" TargetMode="Externa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ldb.org/pvldb/vol12/p461-fu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0.07355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mslib/hnswlib" TargetMode="External"/><Relationship Id="rId2" Type="http://schemas.openxmlformats.org/officeDocument/2006/relationships/hyperlink" Target="https://github.com/facebookresearch/faiss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criteo/autofaiss" TargetMode="External"/><Relationship Id="rId4" Type="http://schemas.openxmlformats.org/officeDocument/2006/relationships/hyperlink" Target="https://medium.com/criteo-engineering/introducing-autofaiss-an-automatic-k-nearest-neighbor-indexing-library-at-scale-c90842005a11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rom1504.github.io/clip-retrieval/?back=https%3A%2F%2Fknn.laion.ai&amp;index=laion5B-H-14&amp;useMclip=false" TargetMode="Externa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5">
            <a:extLst>
              <a:ext uri="{FF2B5EF4-FFF2-40B4-BE49-F238E27FC236}">
                <a16:creationId xmlns:a16="http://schemas.microsoft.com/office/drawing/2014/main" id="{932C1131-2261-4643-BF54-6DBD2102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71" y="1331952"/>
            <a:ext cx="10718057" cy="4194096"/>
          </a:xfrm>
        </p:spPr>
        <p:txBody>
          <a:bodyPr/>
          <a:lstStyle/>
          <a:p>
            <a:pPr algn="ctr"/>
            <a:r>
              <a:rPr lang="en-US" sz="3400" b="1" dirty="0"/>
              <a:t>Part 2: Recommender systems in production</a:t>
            </a:r>
            <a:endParaRPr lang="en-US" sz="2400" b="1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A0BF49F-62FB-4801-9A80-B7C1A1FDDD2C}"/>
              </a:ext>
            </a:extLst>
          </p:cNvPr>
          <p:cNvSpPr txBox="1"/>
          <p:nvPr/>
        </p:nvSpPr>
        <p:spPr>
          <a:xfrm>
            <a:off x="9982200" y="5936894"/>
            <a:ext cx="1644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b="1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David Diebold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b="1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Martin Bompaire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b="1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Victor Paltz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6DC9C9E-3901-4EEA-9C04-44BB5E0D6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898" y="5578297"/>
            <a:ext cx="22669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4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s de Effet Explosion – Téléchargement gratuit sur Freepik">
            <a:extLst>
              <a:ext uri="{FF2B5EF4-FFF2-40B4-BE49-F238E27FC236}">
                <a16:creationId xmlns:a16="http://schemas.microsoft.com/office/drawing/2014/main" id="{584D0483-5A49-C755-13DD-338B4C5EA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05" y="0"/>
            <a:ext cx="12202305" cy="1210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D956449-C175-428A-A2E5-AF98A1749C58}"/>
              </a:ext>
            </a:extLst>
          </p:cNvPr>
          <p:cNvSpPr/>
          <p:nvPr/>
        </p:nvSpPr>
        <p:spPr>
          <a:xfrm>
            <a:off x="838200" y="714375"/>
            <a:ext cx="4978138" cy="6286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276" y="365918"/>
            <a:ext cx="10515600" cy="1325563"/>
          </a:xfrm>
        </p:spPr>
        <p:txBody>
          <a:bodyPr/>
          <a:lstStyle/>
          <a:p>
            <a:r>
              <a:rPr lang="fr-FR" b="1" dirty="0"/>
              <a:t>1 – Brute Force</a:t>
            </a:r>
          </a:p>
        </p:txBody>
      </p:sp>
    </p:spTree>
    <p:extLst>
      <p:ext uri="{BB962C8B-B14F-4D97-AF65-F5344CB8AC3E}">
        <p14:creationId xmlns:p14="http://schemas.microsoft.com/office/powerpoint/2010/main" val="3059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A5FA-06D2-20BE-B5E0-39FDE33BE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Brute force KNN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B729224E-824B-5B24-BE17-BAA59DEC6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536563"/>
              </p:ext>
            </p:extLst>
          </p:nvPr>
        </p:nvGraphicFramePr>
        <p:xfrm>
          <a:off x="847627" y="2756426"/>
          <a:ext cx="38940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018">
                  <a:extLst>
                    <a:ext uri="{9D8B030D-6E8A-4147-A177-3AD203B41FA5}">
                      <a16:colId xmlns:a16="http://schemas.microsoft.com/office/drawing/2014/main" val="2810338246"/>
                    </a:ext>
                  </a:extLst>
                </a:gridCol>
                <a:gridCol w="1298018">
                  <a:extLst>
                    <a:ext uri="{9D8B030D-6E8A-4147-A177-3AD203B41FA5}">
                      <a16:colId xmlns:a16="http://schemas.microsoft.com/office/drawing/2014/main" val="3101206365"/>
                    </a:ext>
                  </a:extLst>
                </a:gridCol>
                <a:gridCol w="1298018">
                  <a:extLst>
                    <a:ext uri="{9D8B030D-6E8A-4147-A177-3AD203B41FA5}">
                      <a16:colId xmlns:a16="http://schemas.microsoft.com/office/drawing/2014/main" val="151208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702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875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3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004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1094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A6196D33-BEED-2EF1-F1F4-52A37570B90C}"/>
              </a:ext>
            </a:extLst>
          </p:cNvPr>
          <p:cNvSpPr txBox="1"/>
          <p:nvPr/>
        </p:nvSpPr>
        <p:spPr>
          <a:xfrm>
            <a:off x="847627" y="2200318"/>
            <a:ext cx="389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complexity for k=1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EC171C-9D49-D055-9592-CA0F2159B54F}"/>
              </a:ext>
            </a:extLst>
          </p:cNvPr>
          <p:cNvSpPr txBox="1"/>
          <p:nvPr/>
        </p:nvSpPr>
        <p:spPr>
          <a:xfrm>
            <a:off x="5618376" y="2569650"/>
            <a:ext cx="58540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Sometimes, brute force algorithms are just the best choice: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search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Exact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use any distance function (especially the ones that don’t have the </a:t>
            </a: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Triangle inequality properties such as the inner product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9691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C6C93A2-525C-D270-83DA-35561B86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Brute force KNN with </a:t>
            </a:r>
            <a:r>
              <a:rPr lang="en-US" dirty="0" err="1"/>
              <a:t>numpy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E3CEE-F936-D94C-6E60-F9AE403B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7" y="1598632"/>
            <a:ext cx="5934903" cy="4696480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DEE3B8AE-2D00-0991-69D8-76420C9958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92FF62F-9483-5170-812E-0AA46F132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24195"/>
            <a:ext cx="5912401" cy="1721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ED1B99-9C30-FCAF-D865-3759340FDB03}"/>
              </a:ext>
            </a:extLst>
          </p:cNvPr>
          <p:cNvSpPr txBox="1"/>
          <p:nvPr/>
        </p:nvSpPr>
        <p:spPr>
          <a:xfrm>
            <a:off x="6945549" y="5252936"/>
            <a:ext cx="4629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</a:rPr>
              <a:t>Using </a:t>
            </a:r>
            <a:r>
              <a:rPr lang="en-US" b="0" dirty="0" err="1">
                <a:effectLst/>
                <a:latin typeface="Courier New" panose="02070309020205020404" pitchFamily="49" charset="0"/>
              </a:rPr>
              <a:t>heapq.nlargest</a:t>
            </a:r>
            <a:r>
              <a:rPr lang="en-US" b="0" dirty="0">
                <a:effectLst/>
                <a:latin typeface="Courier New" panose="02070309020205020404" pitchFamily="49" charset="0"/>
              </a:rPr>
              <a:t> can be x10 slower, built-in vectorial </a:t>
            </a:r>
            <a:r>
              <a:rPr lang="en-US" b="0" dirty="0" err="1">
                <a:effectLst/>
                <a:latin typeface="Courier New" panose="02070309020205020404" pitchFamily="49" charset="0"/>
              </a:rPr>
              <a:t>numpy</a:t>
            </a:r>
            <a:r>
              <a:rPr lang="en-US" b="0" dirty="0">
                <a:effectLst/>
                <a:latin typeface="Courier New" panose="02070309020205020404" pitchFamily="49" charset="0"/>
              </a:rPr>
              <a:t> operations are the best</a:t>
            </a:r>
          </a:p>
        </p:txBody>
      </p:sp>
    </p:spTree>
    <p:extLst>
      <p:ext uri="{BB962C8B-B14F-4D97-AF65-F5344CB8AC3E}">
        <p14:creationId xmlns:p14="http://schemas.microsoft.com/office/powerpoint/2010/main" val="1742703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B4CB3C9-C95B-461E-90DB-2B04DB3BC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971228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D956449-C175-428A-A2E5-AF98A1749C58}"/>
              </a:ext>
            </a:extLst>
          </p:cNvPr>
          <p:cNvSpPr/>
          <p:nvPr/>
        </p:nvSpPr>
        <p:spPr>
          <a:xfrm>
            <a:off x="838200" y="714375"/>
            <a:ext cx="4978138" cy="6286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276" y="365918"/>
            <a:ext cx="10515600" cy="1325563"/>
          </a:xfrm>
        </p:spPr>
        <p:txBody>
          <a:bodyPr/>
          <a:lstStyle/>
          <a:p>
            <a:r>
              <a:rPr lang="fr-FR" b="1" dirty="0"/>
              <a:t>2- </a:t>
            </a:r>
            <a:r>
              <a:rPr lang="fr-FR" b="1" dirty="0" err="1"/>
              <a:t>Hierarchical</a:t>
            </a:r>
            <a:r>
              <a:rPr lang="fr-FR" b="1" dirty="0"/>
              <a:t> </a:t>
            </a:r>
            <a:r>
              <a:rPr lang="fr-FR" b="1" dirty="0" err="1"/>
              <a:t>Trees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35504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KD </a:t>
            </a:r>
            <a:r>
              <a:rPr lang="fr-FR" dirty="0" err="1"/>
              <a:t>Tree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F73E9-195F-4F82-90B3-91A2458F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9392" y="859188"/>
            <a:ext cx="3200401" cy="4046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Construction</a:t>
            </a:r>
          </a:p>
          <a:p>
            <a:pPr marL="0" indent="0">
              <a:buNone/>
            </a:pP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cell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‘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’ items:</a:t>
            </a:r>
          </a:p>
          <a:p>
            <a:pPr>
              <a:buFontTx/>
              <a:buChar char="-"/>
            </a:pPr>
            <a:r>
              <a:rPr lang="fr-FR" dirty="0"/>
              <a:t>Pick </a:t>
            </a:r>
            <a:r>
              <a:rPr lang="fr-FR" dirty="0" err="1"/>
              <a:t>random</a:t>
            </a:r>
            <a:r>
              <a:rPr lang="fr-FR" dirty="0"/>
              <a:t> axis</a:t>
            </a:r>
          </a:p>
          <a:p>
            <a:pPr>
              <a:buFontTx/>
              <a:buChar char="-"/>
            </a:pP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median</a:t>
            </a:r>
            <a:endParaRPr lang="fr-FR" dirty="0"/>
          </a:p>
          <a:p>
            <a:pPr>
              <a:buFontTx/>
              <a:buChar char="-"/>
            </a:pPr>
            <a:r>
              <a:rPr lang="fr-FR" dirty="0"/>
              <a:t>Split </a:t>
            </a:r>
            <a:r>
              <a:rPr lang="fr-FR" dirty="0" err="1"/>
              <a:t>cell</a:t>
            </a:r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BDCC2506-198E-4D9D-9E87-4BCB2666DE4D}"/>
              </a:ext>
            </a:extLst>
          </p:cNvPr>
          <p:cNvSpPr txBox="1">
            <a:spLocks/>
          </p:cNvSpPr>
          <p:nvPr/>
        </p:nvSpPr>
        <p:spPr>
          <a:xfrm>
            <a:off x="8649392" y="4074225"/>
            <a:ext cx="3373705" cy="278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 err="1"/>
              <a:t>Search</a:t>
            </a:r>
            <a:endParaRPr lang="fr-FR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Naïve </a:t>
            </a:r>
            <a:r>
              <a:rPr lang="fr-FR" dirty="0" err="1"/>
              <a:t>way</a:t>
            </a:r>
            <a:r>
              <a:rPr lang="fr-FR" dirty="0"/>
              <a:t>: </a:t>
            </a:r>
            <a:r>
              <a:rPr lang="fr-FR" dirty="0" err="1"/>
              <a:t>Walk</a:t>
            </a:r>
            <a:r>
              <a:rPr lang="fr-FR" dirty="0"/>
              <a:t> the </a:t>
            </a:r>
            <a:r>
              <a:rPr lang="fr-FR" dirty="0" err="1"/>
              <a:t>tree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look for the </a:t>
            </a:r>
            <a:r>
              <a:rPr lang="fr-FR" dirty="0" err="1"/>
              <a:t>nearest</a:t>
            </a:r>
            <a:r>
              <a:rPr lang="fr-FR" dirty="0"/>
              <a:t> </a:t>
            </a:r>
            <a:r>
              <a:rPr lang="fr-FR" dirty="0" err="1"/>
              <a:t>neighbor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the </a:t>
            </a:r>
            <a:r>
              <a:rPr lang="fr-FR" dirty="0" err="1"/>
              <a:t>leaf</a:t>
            </a:r>
            <a:r>
              <a:rPr lang="fr-F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F2DE16-5399-487C-AADE-8651EAD9B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01" y="1768562"/>
            <a:ext cx="1963102" cy="19631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13B7C3-D2F2-4A78-9472-DDBD920FD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927" y="4471253"/>
            <a:ext cx="3304850" cy="1688277"/>
          </a:xfrm>
          <a:prstGeom prst="rect">
            <a:avLst/>
          </a:prstGeom>
        </p:spPr>
      </p:pic>
      <p:graphicFrame>
        <p:nvGraphicFramePr>
          <p:cNvPr id="8" name="Table 24">
            <a:extLst>
              <a:ext uri="{FF2B5EF4-FFF2-40B4-BE49-F238E27FC236}">
                <a16:creationId xmlns:a16="http://schemas.microsoft.com/office/drawing/2014/main" id="{0B2718AC-2ADD-30D4-7E04-FF90AEDA6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761881"/>
              </p:ext>
            </p:extLst>
          </p:nvPr>
        </p:nvGraphicFramePr>
        <p:xfrm>
          <a:off x="737467" y="2701895"/>
          <a:ext cx="38940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018">
                  <a:extLst>
                    <a:ext uri="{9D8B030D-6E8A-4147-A177-3AD203B41FA5}">
                      <a16:colId xmlns:a16="http://schemas.microsoft.com/office/drawing/2014/main" val="2810338246"/>
                    </a:ext>
                  </a:extLst>
                </a:gridCol>
                <a:gridCol w="1298018">
                  <a:extLst>
                    <a:ext uri="{9D8B030D-6E8A-4147-A177-3AD203B41FA5}">
                      <a16:colId xmlns:a16="http://schemas.microsoft.com/office/drawing/2014/main" val="3101206365"/>
                    </a:ext>
                  </a:extLst>
                </a:gridCol>
                <a:gridCol w="1298018">
                  <a:extLst>
                    <a:ext uri="{9D8B030D-6E8A-4147-A177-3AD203B41FA5}">
                      <a16:colId xmlns:a16="http://schemas.microsoft.com/office/drawing/2014/main" val="151208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702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875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O(log(n))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O(log(n))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3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O(log(n))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O(log(n))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004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O(log(n))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O(log(n))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10948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7709D81-73D7-0EE4-595A-8E59F47D96C2}"/>
              </a:ext>
            </a:extLst>
          </p:cNvPr>
          <p:cNvSpPr txBox="1"/>
          <p:nvPr/>
        </p:nvSpPr>
        <p:spPr>
          <a:xfrm>
            <a:off x="737467" y="2145787"/>
            <a:ext cx="389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complexity for k=1</a:t>
            </a:r>
          </a:p>
        </p:txBody>
      </p:sp>
    </p:spTree>
    <p:extLst>
      <p:ext uri="{BB962C8B-B14F-4D97-AF65-F5344CB8AC3E}">
        <p14:creationId xmlns:p14="http://schemas.microsoft.com/office/powerpoint/2010/main" val="37195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3D7AF5B-F5F1-1691-7673-299B9F483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KD </a:t>
            </a:r>
            <a:r>
              <a:rPr lang="fr-FR" dirty="0" err="1"/>
              <a:t>Tree</a:t>
            </a:r>
            <a:r>
              <a:rPr lang="fr-FR" dirty="0"/>
              <a:t>: cool animation for exact </a:t>
            </a:r>
            <a:r>
              <a:rPr lang="fr-FR" dirty="0" err="1"/>
              <a:t>seach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B02E62-7DF4-A4F6-DDBD-E602CA05F85F}"/>
              </a:ext>
            </a:extLst>
          </p:cNvPr>
          <p:cNvSpPr txBox="1"/>
          <p:nvPr/>
        </p:nvSpPr>
        <p:spPr>
          <a:xfrm>
            <a:off x="2793459" y="6026266"/>
            <a:ext cx="8870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https://upload.wikimedia.org/wikipedia/commons/4/48/Kdtreeogg.ogv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00D64-A006-A880-3964-449689797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459" y="1907227"/>
            <a:ext cx="6605082" cy="37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50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KD </a:t>
            </a:r>
            <a:r>
              <a:rPr lang="fr-FR" dirty="0" err="1"/>
              <a:t>Tree</a:t>
            </a:r>
            <a:r>
              <a:rPr lang="fr-FR" dirty="0"/>
              <a:t> – Exact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28DE7B98-03AE-41F2-BABD-61E4FB34D28E}"/>
              </a:ext>
            </a:extLst>
          </p:cNvPr>
          <p:cNvSpPr txBox="1">
            <a:spLocks/>
          </p:cNvSpPr>
          <p:nvPr/>
        </p:nvSpPr>
        <p:spPr>
          <a:xfrm>
            <a:off x="6758609" y="1682574"/>
            <a:ext cx="5152444" cy="48103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err="1"/>
              <a:t>Ideas</a:t>
            </a:r>
            <a:endParaRPr lang="fr-FR" b="1"/>
          </a:p>
          <a:p>
            <a:pPr marL="0" indent="0">
              <a:buNone/>
            </a:pPr>
            <a:r>
              <a:rPr lang="fr-FR"/>
              <a:t>It </a:t>
            </a:r>
            <a:r>
              <a:rPr lang="fr-FR" err="1"/>
              <a:t>is</a:t>
            </a:r>
            <a:r>
              <a:rPr lang="fr-FR"/>
              <a:t> fast to </a:t>
            </a:r>
            <a:r>
              <a:rPr lang="fr-FR" err="1"/>
              <a:t>compute</a:t>
            </a:r>
            <a:r>
              <a:rPr lang="fr-FR"/>
              <a:t> min distance </a:t>
            </a:r>
            <a:r>
              <a:rPr lang="fr-FR" err="1"/>
              <a:t>between</a:t>
            </a:r>
            <a:r>
              <a:rPr lang="fr-FR"/>
              <a:t> </a:t>
            </a:r>
            <a:r>
              <a:rPr lang="fr-FR" err="1"/>
              <a:t>cell</a:t>
            </a:r>
            <a:r>
              <a:rPr lang="fr-FR"/>
              <a:t> and </a:t>
            </a:r>
            <a:r>
              <a:rPr lang="fr-FR" err="1"/>
              <a:t>queried</a:t>
            </a:r>
            <a:r>
              <a:rPr lang="fr-FR"/>
              <a:t> point.</a:t>
            </a:r>
          </a:p>
          <a:p>
            <a:pPr marL="0" indent="0">
              <a:buNone/>
            </a:pPr>
            <a:r>
              <a:rPr lang="fr-FR"/>
              <a:t>Don’t explore a </a:t>
            </a:r>
            <a:r>
              <a:rPr lang="fr-FR" err="1"/>
              <a:t>cell</a:t>
            </a:r>
            <a:r>
              <a:rPr lang="fr-FR"/>
              <a:t> </a:t>
            </a:r>
            <a:r>
              <a:rPr lang="fr-FR" err="1"/>
              <a:t>when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know </a:t>
            </a:r>
            <a:r>
              <a:rPr lang="fr-FR" err="1"/>
              <a:t>it’s</a:t>
            </a:r>
            <a:r>
              <a:rPr lang="fr-FR"/>
              <a:t> min distance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larger</a:t>
            </a:r>
            <a:r>
              <a:rPr lang="fr-FR"/>
              <a:t> </a:t>
            </a:r>
            <a:r>
              <a:rPr lang="fr-FR" err="1"/>
              <a:t>than</a:t>
            </a:r>
            <a:r>
              <a:rPr lang="fr-FR"/>
              <a:t> </a:t>
            </a:r>
            <a:r>
              <a:rPr lang="fr-FR" err="1"/>
              <a:t>nearest</a:t>
            </a:r>
            <a:r>
              <a:rPr lang="fr-FR"/>
              <a:t> point </a:t>
            </a:r>
            <a:r>
              <a:rPr lang="fr-FR" err="1"/>
              <a:t>found</a:t>
            </a:r>
            <a:r>
              <a:rPr lang="fr-FR"/>
              <a:t> </a:t>
            </a:r>
            <a:r>
              <a:rPr lang="fr-FR" err="1"/>
              <a:t>so</a:t>
            </a:r>
            <a:r>
              <a:rPr lang="fr-FR"/>
              <a:t> far.</a:t>
            </a:r>
          </a:p>
          <a:p>
            <a:pPr marL="0" indent="0">
              <a:buNone/>
            </a:pPr>
            <a:r>
              <a:rPr lang="fr-FR" err="1"/>
              <a:t>We</a:t>
            </a:r>
            <a:r>
              <a:rPr lang="fr-FR"/>
              <a:t> use </a:t>
            </a:r>
            <a:r>
              <a:rPr lang="fr-FR" err="1"/>
              <a:t>branch</a:t>
            </a:r>
            <a:r>
              <a:rPr lang="fr-FR"/>
              <a:t>-and-</a:t>
            </a:r>
            <a:r>
              <a:rPr lang="fr-FR" err="1"/>
              <a:t>bound</a:t>
            </a:r>
            <a:r>
              <a:rPr lang="fr-FR"/>
              <a:t> to </a:t>
            </a:r>
            <a:r>
              <a:rPr lang="fr-FR" err="1"/>
              <a:t>find</a:t>
            </a:r>
            <a:r>
              <a:rPr lang="fr-FR"/>
              <a:t> </a:t>
            </a:r>
            <a:r>
              <a:rPr lang="fr-FR" err="1"/>
              <a:t>nearest</a:t>
            </a:r>
            <a:r>
              <a:rPr lang="fr-FR"/>
              <a:t> </a:t>
            </a:r>
            <a:r>
              <a:rPr lang="fr-FR" err="1"/>
              <a:t>neighbors</a:t>
            </a:r>
            <a:r>
              <a:rPr lang="fr-FR"/>
              <a:t>.</a:t>
            </a:r>
          </a:p>
          <a:p>
            <a:pPr marL="0" indent="0">
              <a:buNone/>
            </a:pPr>
            <a:r>
              <a:rPr lang="fr-FR"/>
              <a:t>Start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nearest</a:t>
            </a:r>
            <a:r>
              <a:rPr lang="fr-FR"/>
              <a:t> </a:t>
            </a:r>
            <a:r>
              <a:rPr lang="fr-FR" err="1"/>
              <a:t>cells</a:t>
            </a:r>
            <a:r>
              <a:rPr lang="fr-FR"/>
              <a:t> first to </a:t>
            </a:r>
            <a:r>
              <a:rPr lang="fr-FR" err="1"/>
              <a:t>increase</a:t>
            </a:r>
            <a:r>
              <a:rPr lang="fr-FR"/>
              <a:t> chances to </a:t>
            </a:r>
            <a:r>
              <a:rPr lang="fr-FR" err="1"/>
              <a:t>minimize</a:t>
            </a:r>
            <a:r>
              <a:rPr lang="fr-FR"/>
              <a:t> </a:t>
            </a:r>
            <a:r>
              <a:rPr lang="fr-FR" err="1"/>
              <a:t>nearest</a:t>
            </a:r>
            <a:r>
              <a:rPr lang="fr-FR"/>
              <a:t> point distance </a:t>
            </a:r>
            <a:r>
              <a:rPr lang="fr-FR" err="1"/>
              <a:t>early</a:t>
            </a:r>
            <a:r>
              <a:rPr lang="fr-FR"/>
              <a:t>.</a:t>
            </a:r>
          </a:p>
          <a:p>
            <a:pPr marL="0" indent="0">
              <a:buNone/>
            </a:pPr>
            <a:r>
              <a:rPr lang="fr-FR"/>
              <a:t>Can </a:t>
            </a:r>
            <a:r>
              <a:rPr lang="fr-FR" err="1"/>
              <a:t>be</a:t>
            </a:r>
            <a:r>
              <a:rPr lang="fr-FR"/>
              <a:t> made </a:t>
            </a:r>
            <a:r>
              <a:rPr lang="fr-FR" err="1"/>
              <a:t>approximate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guarantees</a:t>
            </a:r>
            <a:r>
              <a:rPr lang="fr-FR"/>
              <a:t>. </a:t>
            </a:r>
            <a:r>
              <a:rPr lang="fr-FR" err="1"/>
              <a:t>Multiply</a:t>
            </a:r>
            <a:r>
              <a:rPr lang="fr-FR"/>
              <a:t> d(</a:t>
            </a:r>
            <a:r>
              <a:rPr lang="fr-FR" err="1"/>
              <a:t>query,cell</a:t>
            </a:r>
            <a:r>
              <a:rPr lang="fr-FR"/>
              <a:t>) by (1+Epsilon)</a:t>
            </a:r>
          </a:p>
          <a:p>
            <a:pPr marL="0" indent="0"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7BD8B8-4AAB-49B7-81D1-E35798E59500}"/>
              </a:ext>
            </a:extLst>
          </p:cNvPr>
          <p:cNvSpPr/>
          <p:nvPr/>
        </p:nvSpPr>
        <p:spPr>
          <a:xfrm>
            <a:off x="540689" y="1682574"/>
            <a:ext cx="3784821" cy="42961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3AE4A0-CC78-40D5-8B21-21174E0FBFC2}"/>
              </a:ext>
            </a:extLst>
          </p:cNvPr>
          <p:cNvSpPr/>
          <p:nvPr/>
        </p:nvSpPr>
        <p:spPr>
          <a:xfrm>
            <a:off x="540689" y="3593990"/>
            <a:ext cx="3784821" cy="2384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70241A-A73C-426A-8E0C-8ED504DEF742}"/>
              </a:ext>
            </a:extLst>
          </p:cNvPr>
          <p:cNvSpPr/>
          <p:nvPr/>
        </p:nvSpPr>
        <p:spPr>
          <a:xfrm>
            <a:off x="1963972" y="3593990"/>
            <a:ext cx="2361538" cy="2384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AD7BC9-0937-4D9D-840C-CB6A783A730F}"/>
              </a:ext>
            </a:extLst>
          </p:cNvPr>
          <p:cNvSpPr/>
          <p:nvPr/>
        </p:nvSpPr>
        <p:spPr>
          <a:xfrm>
            <a:off x="1963972" y="5175426"/>
            <a:ext cx="2361538" cy="803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C5B294F-C3F1-427A-9EA0-3F57AD299727}"/>
              </a:ext>
            </a:extLst>
          </p:cNvPr>
          <p:cNvSpPr/>
          <p:nvPr/>
        </p:nvSpPr>
        <p:spPr>
          <a:xfrm>
            <a:off x="2186609" y="2957885"/>
            <a:ext cx="397565" cy="3975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80F299C-3879-46F3-9F53-CA9E88ECFBA6}"/>
              </a:ext>
            </a:extLst>
          </p:cNvPr>
          <p:cNvSpPr txBox="1"/>
          <p:nvPr/>
        </p:nvSpPr>
        <p:spPr>
          <a:xfrm>
            <a:off x="2584174" y="2957885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query</a:t>
            </a:r>
            <a:endParaRPr lang="fr-FR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3A7A3A4-FD69-4A78-97A6-0F2140642A77}"/>
              </a:ext>
            </a:extLst>
          </p:cNvPr>
          <p:cNvCxnSpPr>
            <a:stCxn id="19" idx="4"/>
          </p:cNvCxnSpPr>
          <p:nvPr/>
        </p:nvCxnSpPr>
        <p:spPr>
          <a:xfrm flipH="1">
            <a:off x="2385391" y="3355450"/>
            <a:ext cx="1" cy="2385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84B86E83-EB02-4087-BD6C-4FF48F7741AB}"/>
              </a:ext>
            </a:extLst>
          </p:cNvPr>
          <p:cNvSpPr txBox="1"/>
          <p:nvPr/>
        </p:nvSpPr>
        <p:spPr>
          <a:xfrm>
            <a:off x="540689" y="1682574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Cell</a:t>
            </a:r>
            <a:r>
              <a:rPr lang="fr-FR"/>
              <a:t> A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3A53CF7-DC4B-46DA-9E4B-71C9BAD40DBD}"/>
              </a:ext>
            </a:extLst>
          </p:cNvPr>
          <p:cNvSpPr txBox="1"/>
          <p:nvPr/>
        </p:nvSpPr>
        <p:spPr>
          <a:xfrm>
            <a:off x="537071" y="3585876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Cell</a:t>
            </a:r>
            <a:r>
              <a:rPr lang="fr-FR"/>
              <a:t> B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52D073F-EA11-4657-A5A7-359F465EC72D}"/>
              </a:ext>
            </a:extLst>
          </p:cNvPr>
          <p:cNvSpPr txBox="1"/>
          <p:nvPr/>
        </p:nvSpPr>
        <p:spPr>
          <a:xfrm>
            <a:off x="1939037" y="3585876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Cell</a:t>
            </a:r>
            <a:r>
              <a:rPr lang="fr-FR"/>
              <a:t> C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C504E49-42AF-499B-BA00-CD30D8467269}"/>
              </a:ext>
            </a:extLst>
          </p:cNvPr>
          <p:cNvSpPr txBox="1"/>
          <p:nvPr/>
        </p:nvSpPr>
        <p:spPr>
          <a:xfrm>
            <a:off x="1936321" y="518354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Cell</a:t>
            </a:r>
            <a:r>
              <a:rPr lang="fr-FR"/>
              <a:t> 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12B386-F6B8-44DC-84BD-7900652DAC28}"/>
              </a:ext>
            </a:extLst>
          </p:cNvPr>
          <p:cNvSpPr/>
          <p:nvPr/>
        </p:nvSpPr>
        <p:spPr>
          <a:xfrm>
            <a:off x="540689" y="1682737"/>
            <a:ext cx="6138407" cy="42878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32B7A5-6D09-44FB-93F1-629F7DFECFD7}"/>
              </a:ext>
            </a:extLst>
          </p:cNvPr>
          <p:cNvSpPr/>
          <p:nvPr/>
        </p:nvSpPr>
        <p:spPr>
          <a:xfrm>
            <a:off x="6170212" y="1695484"/>
            <a:ext cx="513217" cy="4283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21A9DE0-105F-4B3F-ACD5-D0481992E983}"/>
              </a:ext>
            </a:extLst>
          </p:cNvPr>
          <p:cNvSpPr txBox="1"/>
          <p:nvPr/>
        </p:nvSpPr>
        <p:spPr>
          <a:xfrm>
            <a:off x="4325510" y="1636902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Cell</a:t>
            </a:r>
            <a:r>
              <a:rPr lang="fr-FR"/>
              <a:t> 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5918BC8-8A3E-4BF4-8FF6-72C8F0D7EC40}"/>
              </a:ext>
            </a:extLst>
          </p:cNvPr>
          <p:cNvSpPr txBox="1"/>
          <p:nvPr/>
        </p:nvSpPr>
        <p:spPr>
          <a:xfrm>
            <a:off x="6096000" y="1663795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Cell</a:t>
            </a:r>
            <a:r>
              <a:rPr lang="fr-FR"/>
              <a:t> F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E5492A1B-C877-4B63-B7FE-C5FE70989AD5}"/>
              </a:ext>
            </a:extLst>
          </p:cNvPr>
          <p:cNvSpPr txBox="1">
            <a:spLocks/>
          </p:cNvSpPr>
          <p:nvPr/>
        </p:nvSpPr>
        <p:spPr>
          <a:xfrm>
            <a:off x="2226509" y="6244313"/>
            <a:ext cx="11198979" cy="4046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err="1"/>
              <a:t>Still</a:t>
            </a:r>
            <a:r>
              <a:rPr lang="fr-FR"/>
              <a:t>, </a:t>
            </a:r>
            <a:r>
              <a:rPr lang="fr-FR" b="1"/>
              <a:t>not efficient </a:t>
            </a:r>
            <a:r>
              <a:rPr lang="fr-FR" b="1" err="1"/>
              <a:t>with</a:t>
            </a:r>
            <a:r>
              <a:rPr lang="fr-FR" b="1"/>
              <a:t> high dimension </a:t>
            </a:r>
            <a:r>
              <a:rPr lang="fr-FR" b="1" err="1"/>
              <a:t>vector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119576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Curse</a:t>
            </a:r>
            <a:r>
              <a:rPr lang="fr-FR" dirty="0"/>
              <a:t> of </a:t>
            </a:r>
            <a:r>
              <a:rPr lang="fr-FR" dirty="0" err="1"/>
              <a:t>dimensionality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3BFA789-318A-46AC-9E04-6C51A97AF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1937"/>
            <a:ext cx="7735862" cy="4962525"/>
          </a:xfrm>
          <a:prstGeom prst="rect">
            <a:avLst/>
          </a:prstGeom>
        </p:spPr>
      </p:pic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062A0F5E-7169-46B6-9B13-C29B13834914}"/>
              </a:ext>
            </a:extLst>
          </p:cNvPr>
          <p:cNvSpPr txBox="1">
            <a:spLocks/>
          </p:cNvSpPr>
          <p:nvPr/>
        </p:nvSpPr>
        <p:spPr>
          <a:xfrm>
            <a:off x="895350" y="5572124"/>
            <a:ext cx="11072853" cy="911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300" i="1"/>
              <a:t>N points </a:t>
            </a:r>
            <a:r>
              <a:rPr lang="fr-FR" sz="1300" i="1" err="1"/>
              <a:t>placed</a:t>
            </a:r>
            <a:r>
              <a:rPr lang="fr-FR" sz="1300" i="1"/>
              <a:t> </a:t>
            </a:r>
            <a:r>
              <a:rPr lang="fr-FR" sz="1300" i="1" err="1"/>
              <a:t>uniformly</a:t>
            </a:r>
            <a:r>
              <a:rPr lang="fr-FR" sz="1300" i="1"/>
              <a:t> </a:t>
            </a:r>
            <a:r>
              <a:rPr lang="fr-FR" sz="1300" i="1" err="1"/>
              <a:t>inside</a:t>
            </a:r>
            <a:r>
              <a:rPr lang="fr-FR" sz="1300" i="1"/>
              <a:t> the </a:t>
            </a:r>
            <a:r>
              <a:rPr lang="fr-FR" sz="1300" i="1" err="1"/>
              <a:t>space</a:t>
            </a:r>
            <a:r>
              <a:rPr lang="fr-FR" sz="1300" i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9096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5A6CC-13C6-57B1-9672-652DF46C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KD </a:t>
            </a:r>
            <a:r>
              <a:rPr lang="fr-FR" dirty="0" err="1"/>
              <a:t>Tree</a:t>
            </a:r>
            <a:r>
              <a:rPr lang="fr-FR" dirty="0"/>
              <a:t> - </a:t>
            </a:r>
            <a:r>
              <a:rPr lang="fr-FR" dirty="0" err="1"/>
              <a:t>Curse</a:t>
            </a:r>
            <a:r>
              <a:rPr lang="fr-FR" dirty="0"/>
              <a:t> of </a:t>
            </a:r>
            <a:r>
              <a:rPr lang="fr-FR" dirty="0" err="1"/>
              <a:t>dimensionality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83EBAE-41DB-E9C4-2F82-4B34198800F6}"/>
              </a:ext>
            </a:extLst>
          </p:cNvPr>
          <p:cNvSpPr txBox="1"/>
          <p:nvPr/>
        </p:nvSpPr>
        <p:spPr>
          <a:xfrm>
            <a:off x="1489434" y="2508322"/>
            <a:ext cx="887062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This effect complicates the nearest neighbor search in high dimensional space.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Indeed, 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is not possible to quickly reject candidates by using the difference in one coordinate as a lower bound for a distance based on all the dimensions.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We need other algorithms compatible curse-of-dimension-friendly!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996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990CFF-0D9B-A89E-655F-F876524B1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66" y="3477648"/>
            <a:ext cx="9745435" cy="2438740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D8D045C0-6054-D77B-5263-416706A43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597" y="365125"/>
            <a:ext cx="11198978" cy="1325563"/>
          </a:xfrm>
        </p:spPr>
        <p:txBody>
          <a:bodyPr/>
          <a:lstStyle/>
          <a:p>
            <a:r>
              <a:rPr lang="fr-FR" dirty="0"/>
              <a:t>ANNOY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E0141-1C32-C3F5-6DEB-477A0D5E2974}"/>
              </a:ext>
            </a:extLst>
          </p:cNvPr>
          <p:cNvSpPr txBox="1"/>
          <p:nvPr/>
        </p:nvSpPr>
        <p:spPr>
          <a:xfrm>
            <a:off x="1074761" y="1983326"/>
            <a:ext cx="9407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ANNOY (Approximate Nearest Neighbors Oh Yeah) is an algorithm based on random projections and trees. It was developed by Erik </a:t>
            </a:r>
            <a:r>
              <a:rPr lang="en-US" b="0" i="0" dirty="0" err="1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Bernhardsson</a:t>
            </a:r>
            <a:r>
              <a:rPr lang="en-US" b="0" i="0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 in 2015 working at that time at Spotify. ANNOY is designed to search in date sets up to 100 to 1000 dense dimensions.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09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D520-3232-0C47-ACC6-828981540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21" y="-77589"/>
            <a:ext cx="10515600" cy="1325563"/>
          </a:xfrm>
        </p:spPr>
        <p:txBody>
          <a:bodyPr/>
          <a:lstStyle/>
          <a:p>
            <a:r>
              <a:rPr lang="en-FR"/>
              <a:t>Where did we stop 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D2077-B3AF-404D-8447-35585438CAA1}"/>
              </a:ext>
            </a:extLst>
          </p:cNvPr>
          <p:cNvGrpSpPr/>
          <p:nvPr/>
        </p:nvGrpSpPr>
        <p:grpSpPr>
          <a:xfrm>
            <a:off x="613612" y="1462088"/>
            <a:ext cx="1961147" cy="571346"/>
            <a:chOff x="577516" y="1618401"/>
            <a:chExt cx="1961147" cy="57134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0216DA0-F98D-7D43-9473-C04B80068E99}"/>
                </a:ext>
              </a:extLst>
            </p:cNvPr>
            <p:cNvSpPr/>
            <p:nvPr/>
          </p:nvSpPr>
          <p:spPr>
            <a:xfrm>
              <a:off x="577516" y="1690688"/>
              <a:ext cx="1961147" cy="4990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21F93D0-9E18-0546-8EE8-FBC0FD1FA604}"/>
                </a:ext>
              </a:extLst>
            </p:cNvPr>
            <p:cNvSpPr/>
            <p:nvPr/>
          </p:nvSpPr>
          <p:spPr>
            <a:xfrm>
              <a:off x="621631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FR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909CB5A-BCC2-B244-B925-0C641A1699AA}"/>
                </a:ext>
              </a:extLst>
            </p:cNvPr>
            <p:cNvSpPr/>
            <p:nvPr/>
          </p:nvSpPr>
          <p:spPr>
            <a:xfrm>
              <a:off x="1098883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2</a:t>
              </a:r>
              <a:endParaRPr lang="en-FR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BEAA095-4A52-D04F-80A9-0BD46C90ADD2}"/>
                </a:ext>
              </a:extLst>
            </p:cNvPr>
            <p:cNvSpPr/>
            <p:nvPr/>
          </p:nvSpPr>
          <p:spPr>
            <a:xfrm>
              <a:off x="1576135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5</a:t>
              </a:r>
              <a:endParaRPr lang="en-FR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F38A68-52AE-9940-8457-F7FB3EF5DDDC}"/>
                </a:ext>
              </a:extLst>
            </p:cNvPr>
            <p:cNvSpPr txBox="1"/>
            <p:nvPr/>
          </p:nvSpPr>
          <p:spPr>
            <a:xfrm>
              <a:off x="2053387" y="1618401"/>
              <a:ext cx="433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800" b="1">
                  <a:solidFill>
                    <a:schemeClr val="accent1"/>
                  </a:solidFill>
                </a:rPr>
                <a:t>…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422B7C-5DCD-EC4B-B015-29DC19569B6E}"/>
              </a:ext>
            </a:extLst>
          </p:cNvPr>
          <p:cNvGrpSpPr/>
          <p:nvPr/>
        </p:nvGrpSpPr>
        <p:grpSpPr>
          <a:xfrm>
            <a:off x="613612" y="2009566"/>
            <a:ext cx="1961147" cy="571346"/>
            <a:chOff x="577516" y="1618401"/>
            <a:chExt cx="1961147" cy="571346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59AC1A5-02AA-6F40-BEB0-E8A0ADBB78ED}"/>
                </a:ext>
              </a:extLst>
            </p:cNvPr>
            <p:cNvSpPr/>
            <p:nvPr/>
          </p:nvSpPr>
          <p:spPr>
            <a:xfrm>
              <a:off x="577516" y="1690688"/>
              <a:ext cx="1961147" cy="4990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51D1657-340D-B54E-AA2E-07F96804E816}"/>
                </a:ext>
              </a:extLst>
            </p:cNvPr>
            <p:cNvSpPr/>
            <p:nvPr/>
          </p:nvSpPr>
          <p:spPr>
            <a:xfrm>
              <a:off x="621631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FR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23E75C0-4E09-DE43-A009-7A6D5BDDFC42}"/>
                </a:ext>
              </a:extLst>
            </p:cNvPr>
            <p:cNvSpPr/>
            <p:nvPr/>
          </p:nvSpPr>
          <p:spPr>
            <a:xfrm>
              <a:off x="1098883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9</a:t>
              </a:r>
              <a:endParaRPr lang="en-FR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823AA1F-8E34-9F41-BD78-E56A99E4AFAE}"/>
                </a:ext>
              </a:extLst>
            </p:cNvPr>
            <p:cNvSpPr/>
            <p:nvPr/>
          </p:nvSpPr>
          <p:spPr>
            <a:xfrm>
              <a:off x="1576135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6</a:t>
              </a:r>
              <a:endParaRPr lang="en-FR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EC57AC-B268-6247-9268-D4D9D82D7E8A}"/>
                </a:ext>
              </a:extLst>
            </p:cNvPr>
            <p:cNvSpPr txBox="1"/>
            <p:nvPr/>
          </p:nvSpPr>
          <p:spPr>
            <a:xfrm>
              <a:off x="2053387" y="1618401"/>
              <a:ext cx="433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800" b="1">
                  <a:solidFill>
                    <a:schemeClr val="accent1"/>
                  </a:solidFill>
                </a:rPr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7933E9-5792-A24D-AB9B-3190AA55A7A5}"/>
              </a:ext>
            </a:extLst>
          </p:cNvPr>
          <p:cNvGrpSpPr/>
          <p:nvPr/>
        </p:nvGrpSpPr>
        <p:grpSpPr>
          <a:xfrm>
            <a:off x="613611" y="2580912"/>
            <a:ext cx="1961147" cy="571346"/>
            <a:chOff x="577516" y="1618401"/>
            <a:chExt cx="1961147" cy="571346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21DBF76-2ACB-8E4D-BAA9-F0C370931050}"/>
                </a:ext>
              </a:extLst>
            </p:cNvPr>
            <p:cNvSpPr/>
            <p:nvPr/>
          </p:nvSpPr>
          <p:spPr>
            <a:xfrm>
              <a:off x="577516" y="1690688"/>
              <a:ext cx="1961147" cy="4990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4175C4B-9A6A-C043-BED7-279595CBDCCC}"/>
                </a:ext>
              </a:extLst>
            </p:cNvPr>
            <p:cNvSpPr/>
            <p:nvPr/>
          </p:nvSpPr>
          <p:spPr>
            <a:xfrm>
              <a:off x="621631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7</a:t>
              </a:r>
              <a:endParaRPr lang="en-FR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B6B6E7D-3B17-C84B-BFA9-344A34358530}"/>
                </a:ext>
              </a:extLst>
            </p:cNvPr>
            <p:cNvSpPr/>
            <p:nvPr/>
          </p:nvSpPr>
          <p:spPr>
            <a:xfrm>
              <a:off x="1098883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FR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2B2FCAB-8031-9746-869B-7D64ABFF4EE7}"/>
                </a:ext>
              </a:extLst>
            </p:cNvPr>
            <p:cNvSpPr/>
            <p:nvPr/>
          </p:nvSpPr>
          <p:spPr>
            <a:xfrm>
              <a:off x="1576135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2</a:t>
              </a:r>
              <a:endParaRPr lang="en-FR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105F49-CFA3-EE41-B237-9DE84A7468E8}"/>
                </a:ext>
              </a:extLst>
            </p:cNvPr>
            <p:cNvSpPr txBox="1"/>
            <p:nvPr/>
          </p:nvSpPr>
          <p:spPr>
            <a:xfrm>
              <a:off x="2053387" y="1618401"/>
              <a:ext cx="433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800" b="1">
                  <a:solidFill>
                    <a:schemeClr val="accent1"/>
                  </a:solidFill>
                </a:rPr>
                <a:t>…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D5C0ABE-B4E7-A741-9199-208C46960EF5}"/>
              </a:ext>
            </a:extLst>
          </p:cNvPr>
          <p:cNvSpPr txBox="1"/>
          <p:nvPr/>
        </p:nvSpPr>
        <p:spPr>
          <a:xfrm>
            <a:off x="773258" y="113511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</a:t>
            </a:r>
            <a:r>
              <a:rPr lang="en-FR"/>
              <a:t>ser timelines</a:t>
            </a:r>
          </a:p>
        </p:txBody>
      </p:sp>
      <p:sp>
        <p:nvSpPr>
          <p:cNvPr id="28" name="Double Bracket 27">
            <a:extLst>
              <a:ext uri="{FF2B5EF4-FFF2-40B4-BE49-F238E27FC236}">
                <a16:creationId xmlns:a16="http://schemas.microsoft.com/office/drawing/2014/main" id="{BD81911A-DF1F-AD4C-B1ED-FD813942B07D}"/>
              </a:ext>
            </a:extLst>
          </p:cNvPr>
          <p:cNvSpPr/>
          <p:nvPr/>
        </p:nvSpPr>
        <p:spPr>
          <a:xfrm>
            <a:off x="4381497" y="1723698"/>
            <a:ext cx="2173705" cy="1521631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CB95160C-8881-F34C-B672-AEC221399B5B}"/>
              </a:ext>
            </a:extLst>
          </p:cNvPr>
          <p:cNvCxnSpPr>
            <a:cxnSpLocks/>
            <a:stCxn id="22" idx="2"/>
            <a:endCxn id="54" idx="2"/>
          </p:cNvCxnSpPr>
          <p:nvPr/>
        </p:nvCxnSpPr>
        <p:spPr>
          <a:xfrm rot="5400000" flipH="1" flipV="1">
            <a:off x="3161496" y="797281"/>
            <a:ext cx="974153" cy="3639549"/>
          </a:xfrm>
          <a:prstGeom prst="curvedConnector3">
            <a:avLst>
              <a:gd name="adj1" fmla="val -23467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38915D6-7E2D-C945-A31F-677212E5D0C7}"/>
              </a:ext>
            </a:extLst>
          </p:cNvPr>
          <p:cNvCxnSpPr>
            <a:cxnSpLocks/>
            <a:stCxn id="21" idx="0"/>
            <a:endCxn id="54" idx="1"/>
          </p:cNvCxnSpPr>
          <p:nvPr/>
        </p:nvCxnSpPr>
        <p:spPr>
          <a:xfrm rot="5400000" flipH="1" flipV="1">
            <a:off x="2801093" y="495767"/>
            <a:ext cx="756012" cy="3655104"/>
          </a:xfrm>
          <a:prstGeom prst="curved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E74A596-9D3A-224B-ACFD-137EE9B2D7E5}"/>
              </a:ext>
            </a:extLst>
          </p:cNvPr>
          <p:cNvSpPr txBox="1"/>
          <p:nvPr/>
        </p:nvSpPr>
        <p:spPr>
          <a:xfrm>
            <a:off x="4459771" y="1272767"/>
            <a:ext cx="2017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</a:t>
            </a:r>
            <a:r>
              <a:rPr lang="en-FR"/>
              <a:t>roduct pair counts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F46D2E45-8F5E-F54D-AA9E-021C65D17BF5}"/>
              </a:ext>
            </a:extLst>
          </p:cNvPr>
          <p:cNvSpPr/>
          <p:nvPr/>
        </p:nvSpPr>
        <p:spPr>
          <a:xfrm>
            <a:off x="6862938" y="2177448"/>
            <a:ext cx="1134436" cy="450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1" name="Double Bracket 50">
            <a:extLst>
              <a:ext uri="{FF2B5EF4-FFF2-40B4-BE49-F238E27FC236}">
                <a16:creationId xmlns:a16="http://schemas.microsoft.com/office/drawing/2014/main" id="{1D1781F0-6271-6740-9931-EDCB5927DE96}"/>
              </a:ext>
            </a:extLst>
          </p:cNvPr>
          <p:cNvSpPr/>
          <p:nvPr/>
        </p:nvSpPr>
        <p:spPr>
          <a:xfrm>
            <a:off x="8257670" y="1642099"/>
            <a:ext cx="2173705" cy="1521631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2D66EA-A544-A54F-95E1-3F22ED254755}"/>
              </a:ext>
            </a:extLst>
          </p:cNvPr>
          <p:cNvSpPr txBox="1"/>
          <p:nvPr/>
        </p:nvSpPr>
        <p:spPr>
          <a:xfrm>
            <a:off x="9065439" y="117651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PMI</a:t>
            </a:r>
            <a:endParaRPr lang="en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3BEA590-04A7-2F42-99F7-F8BC212D90F9}"/>
                  </a:ext>
                </a:extLst>
              </p:cNvPr>
              <p:cNvSpPr/>
              <p:nvPr/>
            </p:nvSpPr>
            <p:spPr>
              <a:xfrm>
                <a:off x="8489211" y="1996780"/>
                <a:ext cx="1535805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FR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3BEA590-04A7-2F42-99F7-F8BC212D9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211" y="1996780"/>
                <a:ext cx="1535805" cy="669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60FA2C0-5805-0C41-B88E-43775147FC5E}"/>
                  </a:ext>
                </a:extLst>
              </p:cNvPr>
              <p:cNvSpPr/>
              <p:nvPr/>
            </p:nvSpPr>
            <p:spPr>
              <a:xfrm>
                <a:off x="5006651" y="1760647"/>
                <a:ext cx="9233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#(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FR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60FA2C0-5805-0C41-B88E-43775147F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51" y="1760647"/>
                <a:ext cx="92339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urved Left Arrow 54">
            <a:extLst>
              <a:ext uri="{FF2B5EF4-FFF2-40B4-BE49-F238E27FC236}">
                <a16:creationId xmlns:a16="http://schemas.microsoft.com/office/drawing/2014/main" id="{3635916B-CBD1-C34C-8E63-F8846D41DC61}"/>
              </a:ext>
            </a:extLst>
          </p:cNvPr>
          <p:cNvSpPr/>
          <p:nvPr/>
        </p:nvSpPr>
        <p:spPr>
          <a:xfrm>
            <a:off x="10792327" y="2247972"/>
            <a:ext cx="1078896" cy="265090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F72FBE-08AC-6C41-BCB5-3C1B847527F7}"/>
              </a:ext>
            </a:extLst>
          </p:cNvPr>
          <p:cNvSpPr/>
          <p:nvPr/>
        </p:nvSpPr>
        <p:spPr>
          <a:xfrm>
            <a:off x="2887047" y="2177448"/>
            <a:ext cx="1134436" cy="450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3" name="Double Bracket 62">
            <a:extLst>
              <a:ext uri="{FF2B5EF4-FFF2-40B4-BE49-F238E27FC236}">
                <a16:creationId xmlns:a16="http://schemas.microsoft.com/office/drawing/2014/main" id="{14D9F16E-8DDE-6244-AF8A-93601F29117D}"/>
              </a:ext>
            </a:extLst>
          </p:cNvPr>
          <p:cNvSpPr/>
          <p:nvPr/>
        </p:nvSpPr>
        <p:spPr>
          <a:xfrm>
            <a:off x="7997374" y="4489572"/>
            <a:ext cx="588730" cy="1521631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4" name="Double Bracket 63">
            <a:extLst>
              <a:ext uri="{FF2B5EF4-FFF2-40B4-BE49-F238E27FC236}">
                <a16:creationId xmlns:a16="http://schemas.microsoft.com/office/drawing/2014/main" id="{3FB0784B-AEAD-1449-BFA6-18D67353FF4C}"/>
              </a:ext>
            </a:extLst>
          </p:cNvPr>
          <p:cNvSpPr/>
          <p:nvPr/>
        </p:nvSpPr>
        <p:spPr>
          <a:xfrm>
            <a:off x="8771073" y="3657598"/>
            <a:ext cx="1660302" cy="544290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5" name="Double Bracket 64">
            <a:extLst>
              <a:ext uri="{FF2B5EF4-FFF2-40B4-BE49-F238E27FC236}">
                <a16:creationId xmlns:a16="http://schemas.microsoft.com/office/drawing/2014/main" id="{18C1E4F9-9A01-784E-AE11-A59714F943E7}"/>
              </a:ext>
            </a:extLst>
          </p:cNvPr>
          <p:cNvSpPr/>
          <p:nvPr/>
        </p:nvSpPr>
        <p:spPr>
          <a:xfrm rot="18514266">
            <a:off x="9518753" y="4041291"/>
            <a:ext cx="209703" cy="2177562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CE7EBC-D6FF-E544-B996-D155CE783806}"/>
              </a:ext>
            </a:extLst>
          </p:cNvPr>
          <p:cNvSpPr txBox="1"/>
          <p:nvPr/>
        </p:nvSpPr>
        <p:spPr>
          <a:xfrm>
            <a:off x="9014661" y="6277508"/>
            <a:ext cx="1777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Randomized</a:t>
            </a:r>
            <a:r>
              <a:rPr lang="fr-FR"/>
              <a:t> SVD</a:t>
            </a:r>
            <a:endParaRPr lang="en-FR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E7912FD-0F43-CF4B-A678-67A58C03928A}"/>
              </a:ext>
            </a:extLst>
          </p:cNvPr>
          <p:cNvSpPr txBox="1"/>
          <p:nvPr/>
        </p:nvSpPr>
        <p:spPr>
          <a:xfrm rot="16200000">
            <a:off x="7568740" y="4880186"/>
            <a:ext cx="137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</a:t>
            </a:r>
            <a:r>
              <a:rPr lang="en-FR"/>
              <a:t>roduct embeddings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C38FE-E34C-CFAE-D41B-7120554564CD}"/>
              </a:ext>
            </a:extLst>
          </p:cNvPr>
          <p:cNvSpPr txBox="1"/>
          <p:nvPr/>
        </p:nvSpPr>
        <p:spPr>
          <a:xfrm>
            <a:off x="948514" y="4035263"/>
            <a:ext cx="61459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an </a:t>
            </a:r>
            <a:r>
              <a:rPr lang="en-US" sz="2400" b="1" dirty="0"/>
              <a:t>explicit or implicit </a:t>
            </a:r>
            <a:r>
              <a:rPr lang="en-US" sz="2400" dirty="0"/>
              <a:t>user signal coming from user timelines, we can create </a:t>
            </a:r>
            <a:r>
              <a:rPr lang="en-US" sz="2400" b="1" dirty="0"/>
              <a:t>product embeddings </a:t>
            </a:r>
            <a:r>
              <a:rPr lang="en-US" sz="2400" dirty="0"/>
              <a:t>that encode </a:t>
            </a:r>
            <a:r>
              <a:rPr lang="en-US" sz="2400" b="1" dirty="0"/>
              <a:t>product affinity </a:t>
            </a:r>
            <a:r>
              <a:rPr lang="en-US" sz="2400" dirty="0"/>
              <a:t>through </a:t>
            </a:r>
            <a:r>
              <a:rPr lang="en-US" sz="2400" b="1" dirty="0"/>
              <a:t>cosine similarity</a:t>
            </a:r>
            <a:r>
              <a:rPr lang="en-US" sz="2400" dirty="0"/>
              <a:t> in a dense vectorial space</a:t>
            </a:r>
          </a:p>
        </p:txBody>
      </p:sp>
    </p:spTree>
    <p:extLst>
      <p:ext uri="{BB962C8B-B14F-4D97-AF65-F5344CB8AC3E}">
        <p14:creationId xmlns:p14="http://schemas.microsoft.com/office/powerpoint/2010/main" val="742768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597" y="365125"/>
            <a:ext cx="11198978" cy="1325563"/>
          </a:xfrm>
        </p:spPr>
        <p:txBody>
          <a:bodyPr/>
          <a:lstStyle/>
          <a:p>
            <a:r>
              <a:rPr lang="fr-FR" dirty="0" err="1"/>
              <a:t>Annoy</a:t>
            </a:r>
            <a:r>
              <a:rPr lang="fr-FR" dirty="0"/>
              <a:t> (</a:t>
            </a:r>
            <a:r>
              <a:rPr lang="fr-FR" dirty="0" err="1"/>
              <a:t>Approximate</a:t>
            </a:r>
            <a:r>
              <a:rPr lang="fr-FR" dirty="0"/>
              <a:t> </a:t>
            </a:r>
            <a:r>
              <a:rPr lang="fr-FR" dirty="0" err="1"/>
              <a:t>Nearest</a:t>
            </a:r>
            <a:r>
              <a:rPr lang="fr-FR" dirty="0"/>
              <a:t> </a:t>
            </a:r>
            <a:r>
              <a:rPr lang="fr-FR" dirty="0" err="1"/>
              <a:t>neighbors</a:t>
            </a:r>
            <a:r>
              <a:rPr lang="fr-FR" dirty="0"/>
              <a:t> Oh Yeah)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F73E9-195F-4F82-90B3-91A2458F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021932" cy="40465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fr-FR" b="1"/>
              <a:t>Construction</a:t>
            </a:r>
          </a:p>
          <a:p>
            <a:pPr marL="0" indent="0">
              <a:buNone/>
            </a:pPr>
            <a:r>
              <a:rPr lang="fr-FR" err="1"/>
              <a:t>While</a:t>
            </a:r>
            <a:r>
              <a:rPr lang="fr-FR"/>
              <a:t> </a:t>
            </a:r>
            <a:r>
              <a:rPr lang="fr-FR" err="1"/>
              <a:t>cell</a:t>
            </a:r>
            <a:r>
              <a:rPr lang="fr-FR"/>
              <a:t> </a:t>
            </a:r>
            <a:r>
              <a:rPr lang="fr-FR" err="1"/>
              <a:t>contains</a:t>
            </a:r>
            <a:r>
              <a:rPr lang="fr-FR"/>
              <a:t> ‘</a:t>
            </a:r>
            <a:r>
              <a:rPr lang="fr-FR" err="1"/>
              <a:t>too</a:t>
            </a:r>
            <a:r>
              <a:rPr lang="fr-FR"/>
              <a:t> </a:t>
            </a:r>
            <a:r>
              <a:rPr lang="fr-FR" err="1"/>
              <a:t>many</a:t>
            </a:r>
            <a:r>
              <a:rPr lang="fr-FR"/>
              <a:t>’ items:</a:t>
            </a:r>
          </a:p>
          <a:p>
            <a:pPr>
              <a:buFontTx/>
              <a:buChar char="-"/>
            </a:pPr>
            <a:r>
              <a:rPr lang="fr-FR"/>
              <a:t>Pick </a:t>
            </a:r>
            <a:r>
              <a:rPr lang="fr-FR" err="1"/>
              <a:t>two</a:t>
            </a:r>
            <a:r>
              <a:rPr lang="fr-FR"/>
              <a:t> </a:t>
            </a:r>
            <a:r>
              <a:rPr lang="fr-FR" err="1"/>
              <a:t>random</a:t>
            </a:r>
            <a:r>
              <a:rPr lang="fr-FR"/>
              <a:t> points in </a:t>
            </a:r>
            <a:r>
              <a:rPr lang="fr-FR" err="1"/>
              <a:t>cell</a:t>
            </a:r>
            <a:endParaRPr lang="fr-FR"/>
          </a:p>
          <a:p>
            <a:pPr>
              <a:buFontTx/>
              <a:buChar char="-"/>
            </a:pPr>
            <a:r>
              <a:rPr lang="fr-FR"/>
              <a:t>Split </a:t>
            </a:r>
            <a:r>
              <a:rPr lang="fr-FR" err="1"/>
              <a:t>along</a:t>
            </a:r>
            <a:r>
              <a:rPr lang="fr-FR"/>
              <a:t> plane </a:t>
            </a:r>
            <a:r>
              <a:rPr lang="fr-FR" err="1"/>
              <a:t>equidistant</a:t>
            </a:r>
            <a:r>
              <a:rPr lang="fr-FR"/>
              <a:t> to the points</a:t>
            </a:r>
          </a:p>
          <a:p>
            <a:pPr marL="0" indent="0">
              <a:buNone/>
            </a:pPr>
            <a:r>
              <a:rPr lang="fr-FR" err="1"/>
              <a:t>Create</a:t>
            </a:r>
            <a:r>
              <a:rPr lang="fr-FR"/>
              <a:t> a Forest !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BDCC2506-198E-4D9D-9E87-4BCB2666DE4D}"/>
              </a:ext>
            </a:extLst>
          </p:cNvPr>
          <p:cNvSpPr txBox="1">
            <a:spLocks/>
          </p:cNvSpPr>
          <p:nvPr/>
        </p:nvSpPr>
        <p:spPr>
          <a:xfrm>
            <a:off x="8754508" y="1829037"/>
            <a:ext cx="3122059" cy="4800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err="1"/>
              <a:t>Search</a:t>
            </a:r>
            <a:endParaRPr lang="fr-FR" b="1"/>
          </a:p>
          <a:p>
            <a:pPr marL="0" indent="0">
              <a:buNone/>
            </a:pPr>
            <a:r>
              <a:rPr lang="fr-FR"/>
              <a:t>Branch and </a:t>
            </a:r>
            <a:r>
              <a:rPr lang="fr-FR" err="1"/>
              <a:t>bound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additional</a:t>
            </a:r>
            <a:r>
              <a:rPr lang="fr-FR"/>
              <a:t> tricks.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err="1"/>
              <a:t>Search</a:t>
            </a:r>
            <a:r>
              <a:rPr lang="fr-FR"/>
              <a:t> on all </a:t>
            </a:r>
            <a:r>
              <a:rPr lang="fr-FR" err="1"/>
              <a:t>trees</a:t>
            </a:r>
            <a:r>
              <a:rPr lang="fr-FR"/>
              <a:t> at the </a:t>
            </a:r>
            <a:r>
              <a:rPr lang="fr-FR" err="1"/>
              <a:t>same</a:t>
            </a:r>
            <a:r>
              <a:rPr lang="fr-FR"/>
              <a:t> time </a:t>
            </a:r>
            <a:r>
              <a:rPr lang="fr-FR" err="1"/>
              <a:t>using</a:t>
            </a:r>
            <a:r>
              <a:rPr lang="fr-FR"/>
              <a:t> </a:t>
            </a:r>
            <a:r>
              <a:rPr lang="fr-FR" err="1"/>
              <a:t>same</a:t>
            </a:r>
            <a:r>
              <a:rPr lang="fr-FR"/>
              <a:t> </a:t>
            </a:r>
            <a:r>
              <a:rPr lang="fr-FR" err="1"/>
              <a:t>priority</a:t>
            </a:r>
            <a:r>
              <a:rPr lang="fr-FR"/>
              <a:t> queue.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err="1"/>
              <a:t>Approximate</a:t>
            </a:r>
            <a:r>
              <a:rPr lang="fr-FR"/>
              <a:t>: </a:t>
            </a:r>
            <a:r>
              <a:rPr lang="fr-FR" err="1"/>
              <a:t>don’t</a:t>
            </a:r>
            <a:r>
              <a:rPr lang="fr-FR"/>
              <a:t> explore the </a:t>
            </a:r>
            <a:r>
              <a:rPr lang="fr-FR" err="1"/>
              <a:t>other</a:t>
            </a:r>
            <a:r>
              <a:rPr lang="fr-FR"/>
              <a:t> </a:t>
            </a:r>
            <a:r>
              <a:rPr lang="fr-FR" err="1"/>
              <a:t>side</a:t>
            </a:r>
            <a:r>
              <a:rPr lang="fr-FR"/>
              <a:t> if </a:t>
            </a:r>
            <a:r>
              <a:rPr lang="fr-FR" err="1"/>
              <a:t>it’s</a:t>
            </a:r>
            <a:r>
              <a:rPr lang="fr-FR"/>
              <a:t> </a:t>
            </a:r>
            <a:r>
              <a:rPr lang="fr-FR" i="1" err="1"/>
              <a:t>too</a:t>
            </a:r>
            <a:r>
              <a:rPr lang="fr-FR"/>
              <a:t> far. </a:t>
            </a:r>
            <a:r>
              <a:rPr lang="fr-FR" err="1"/>
              <a:t>Threshold</a:t>
            </a:r>
            <a:r>
              <a:rPr lang="fr-FR"/>
              <a:t> can </a:t>
            </a:r>
            <a:r>
              <a:rPr lang="fr-FR" err="1"/>
              <a:t>be</a:t>
            </a:r>
            <a:r>
              <a:rPr lang="fr-FR"/>
              <a:t> </a:t>
            </a:r>
            <a:r>
              <a:rPr lang="fr-FR" err="1"/>
              <a:t>changed</a:t>
            </a:r>
            <a:r>
              <a:rPr lang="fr-FR"/>
              <a:t> </a:t>
            </a:r>
            <a:r>
              <a:rPr lang="fr-FR" err="1"/>
              <a:t>during</a:t>
            </a:r>
            <a:r>
              <a:rPr lang="fr-FR"/>
              <a:t> the </a:t>
            </a:r>
            <a:r>
              <a:rPr lang="fr-FR" err="1"/>
              <a:t>search</a:t>
            </a:r>
            <a:r>
              <a:rPr lang="fr-FR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93BBBB4-2F30-4462-B8DC-C615FA5485FA}"/>
              </a:ext>
            </a:extLst>
          </p:cNvPr>
          <p:cNvSpPr txBox="1">
            <a:spLocks/>
          </p:cNvSpPr>
          <p:nvPr/>
        </p:nvSpPr>
        <p:spPr>
          <a:xfrm>
            <a:off x="845384" y="5951855"/>
            <a:ext cx="11198979" cy="4046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/>
              <a:t>Great performances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6C32EA-AC93-49E4-9EA8-F34D05700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07" y="5511917"/>
            <a:ext cx="3021931" cy="133004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06F5BDC-8B96-0042-8B60-989819FC8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496" y="1826048"/>
            <a:ext cx="4563215" cy="35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53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3ECE986-C73F-466F-A0D1-6610362B6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57493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2EA8658-7D86-43A3-802F-3DE3B01712EB}"/>
              </a:ext>
            </a:extLst>
          </p:cNvPr>
          <p:cNvSpPr/>
          <p:nvPr/>
        </p:nvSpPr>
        <p:spPr>
          <a:xfrm>
            <a:off x="838200" y="714375"/>
            <a:ext cx="3366155" cy="62865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820B4D0-46B5-4FF5-A56D-D5ED8DAC7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918"/>
            <a:ext cx="10515600" cy="1325563"/>
          </a:xfrm>
        </p:spPr>
        <p:txBody>
          <a:bodyPr/>
          <a:lstStyle/>
          <a:p>
            <a:r>
              <a:rPr lang="fr-FR" b="1" dirty="0"/>
              <a:t>3- Hash </a:t>
            </a:r>
            <a:r>
              <a:rPr lang="fr-FR" b="1" dirty="0" err="1"/>
              <a:t>based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45163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ED3BEF-983F-2344-BCE0-CC5DC926C6F7}"/>
              </a:ext>
            </a:extLst>
          </p:cNvPr>
          <p:cNvSpPr txBox="1"/>
          <p:nvPr/>
        </p:nvSpPr>
        <p:spPr>
          <a:xfrm>
            <a:off x="1674331" y="4001378"/>
            <a:ext cx="78178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Helvetica" pitchFamily="2" charset="0"/>
              </a:rPr>
              <a:t>1. </a:t>
            </a:r>
            <a:r>
              <a:rPr lang="en-GB" sz="2400" dirty="0" err="1">
                <a:latin typeface="Helvetica" pitchFamily="2" charset="0"/>
              </a:rPr>
              <a:t>Pr</a:t>
            </a:r>
            <a:r>
              <a:rPr lang="en-GB" sz="2400" dirty="0">
                <a:latin typeface="Helvetica" pitchFamily="2" charset="0"/>
              </a:rPr>
              <a:t>(h(a) == h(b)) is high if a and b are near </a:t>
            </a:r>
          </a:p>
          <a:p>
            <a:r>
              <a:rPr lang="en-GB" sz="2400" dirty="0">
                <a:latin typeface="Helvetica" pitchFamily="2" charset="0"/>
              </a:rPr>
              <a:t>2. </a:t>
            </a:r>
            <a:r>
              <a:rPr lang="en-GB" sz="2400" dirty="0" err="1">
                <a:latin typeface="Helvetica" pitchFamily="2" charset="0"/>
              </a:rPr>
              <a:t>Pr</a:t>
            </a:r>
            <a:r>
              <a:rPr lang="en-GB" sz="2400" dirty="0">
                <a:latin typeface="Helvetica" pitchFamily="2" charset="0"/>
              </a:rPr>
              <a:t>(h(a) == h(b)) is low if a and b are far </a:t>
            </a:r>
          </a:p>
          <a:p>
            <a:r>
              <a:rPr lang="en-GB" sz="2400" dirty="0">
                <a:latin typeface="Helvetica" pitchFamily="2" charset="0"/>
              </a:rPr>
              <a:t>3. Time complexity to identify close objects is sub-linear.</a:t>
            </a:r>
            <a:endParaRPr lang="en-FR" sz="24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34F52-64EF-3149-B739-7E23F424966A}"/>
              </a:ext>
            </a:extLst>
          </p:cNvPr>
          <p:cNvSpPr txBox="1"/>
          <p:nvPr/>
        </p:nvSpPr>
        <p:spPr>
          <a:xfrm>
            <a:off x="1099628" y="2379568"/>
            <a:ext cx="10616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Here we want to find hash functions for which the </a:t>
            </a:r>
            <a:r>
              <a:rPr lang="en-US" sz="2800" dirty="0">
                <a:latin typeface="Helvetica" pitchFamily="2" charset="0"/>
                <a:ea typeface="Verdana" panose="020B0604030504040204" pitchFamily="34" charset="0"/>
              </a:rPr>
              <a:t>hash is correlated to the distance of two vectors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1BDDC9-5763-B40A-0559-2A806EFFC29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CA" sz="4400" b="1" dirty="0" err="1">
                <a:latin typeface="Helvetica" pitchFamily="2" charset="0"/>
                <a:ea typeface="Verdana"/>
                <a:cs typeface="Verdana" panose="020B0604030504040204" pitchFamily="34" charset="0"/>
              </a:rPr>
              <a:t>Locality</a:t>
            </a:r>
            <a:r>
              <a:rPr lang="fr-CA" sz="4400" b="1" dirty="0">
                <a:latin typeface="Helvetica" pitchFamily="2" charset="0"/>
                <a:ea typeface="Verdana"/>
                <a:cs typeface="Verdana" panose="020B0604030504040204" pitchFamily="34" charset="0"/>
              </a:rPr>
              <a:t>-sensitive </a:t>
            </a:r>
            <a:r>
              <a:rPr lang="fr-CA" sz="4400" b="1" dirty="0" err="1">
                <a:latin typeface="Helvetica" pitchFamily="2" charset="0"/>
                <a:ea typeface="Verdana"/>
                <a:cs typeface="Verdana" panose="020B0604030504040204" pitchFamily="34" charset="0"/>
              </a:rPr>
              <a:t>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08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03CF3-DFD4-422C-2269-C64D97BC3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4400" b="1" dirty="0" err="1">
                <a:latin typeface="Helvetica" pitchFamily="2" charset="0"/>
                <a:ea typeface="Verdana"/>
                <a:cs typeface="Verdana" panose="020B0604030504040204" pitchFamily="34" charset="0"/>
              </a:rPr>
              <a:t>Locality</a:t>
            </a:r>
            <a:r>
              <a:rPr lang="fr-CA" sz="4400" b="1" dirty="0">
                <a:latin typeface="Helvetica" pitchFamily="2" charset="0"/>
                <a:ea typeface="Verdana"/>
                <a:cs typeface="Verdana" panose="020B0604030504040204" pitchFamily="34" charset="0"/>
              </a:rPr>
              <a:t>-sensitive </a:t>
            </a:r>
            <a:r>
              <a:rPr lang="fr-CA" sz="4400" b="1" dirty="0" err="1">
                <a:latin typeface="Helvetica" pitchFamily="2" charset="0"/>
                <a:ea typeface="Verdana"/>
                <a:cs typeface="Verdana" panose="020B0604030504040204" pitchFamily="34" charset="0"/>
              </a:rPr>
              <a:t>hashing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05CB5-8B2F-C68C-0662-C75C379D89BF}"/>
              </a:ext>
            </a:extLst>
          </p:cNvPr>
          <p:cNvSpPr txBox="1"/>
          <p:nvPr/>
        </p:nvSpPr>
        <p:spPr>
          <a:xfrm>
            <a:off x="665291" y="2107223"/>
            <a:ext cx="614627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mediumllweb"/>
              </a:rPr>
              <a:t>Performing search with LSH consists of three steps:</a:t>
            </a:r>
          </a:p>
          <a:p>
            <a:pPr algn="l"/>
            <a:endParaRPr lang="en-US" sz="2400" b="0" i="0" dirty="0">
              <a:solidFill>
                <a:srgbClr val="000000"/>
              </a:solidFill>
              <a:effectLst/>
              <a:latin typeface="mediumllweb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mediumllweb"/>
              </a:rPr>
              <a:t>Index all of our vectors into their hashed vectors.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mediumllweb"/>
              </a:rPr>
              <a:t>Introduce our query vector (search term). It is hashed using the same LSH function.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mediumllweb"/>
              </a:rPr>
              <a:t>Compare our hashed query vector to all other hash buckets via Hamming distance — identifying the nearest.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D2FC6-75DF-EA5A-E201-22E5E1FAE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91" y="2412458"/>
            <a:ext cx="5330776" cy="28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70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36A157-C51F-494C-97D7-5DC0E0C691DD}"/>
              </a:ext>
            </a:extLst>
          </p:cNvPr>
          <p:cNvSpPr txBox="1"/>
          <p:nvPr/>
        </p:nvSpPr>
        <p:spPr>
          <a:xfrm>
            <a:off x="649701" y="852718"/>
            <a:ext cx="1044388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fr-CA" sz="3600" b="1" dirty="0" err="1">
                <a:latin typeface="Helvetica" pitchFamily="2" charset="0"/>
                <a:ea typeface="Verdana"/>
                <a:cs typeface="Verdana" panose="020B0604030504040204" pitchFamily="34" charset="0"/>
              </a:rPr>
              <a:t>Locality</a:t>
            </a:r>
            <a:r>
              <a:rPr lang="fr-CA" sz="3600" b="1" dirty="0">
                <a:latin typeface="Helvetica" pitchFamily="2" charset="0"/>
                <a:ea typeface="Verdana"/>
                <a:cs typeface="Verdana" panose="020B0604030504040204" pitchFamily="34" charset="0"/>
              </a:rPr>
              <a:t>-sensitive </a:t>
            </a:r>
            <a:r>
              <a:rPr lang="fr-CA" sz="3600" b="1" dirty="0" err="1">
                <a:latin typeface="Helvetica" pitchFamily="2" charset="0"/>
                <a:ea typeface="Verdana"/>
                <a:cs typeface="Verdana" panose="020B0604030504040204" pitchFamily="34" charset="0"/>
              </a:rPr>
              <a:t>hashing</a:t>
            </a:r>
            <a:r>
              <a:rPr lang="fr-CA" sz="3600" b="1" dirty="0">
                <a:latin typeface="Helvetica" pitchFamily="2" charset="0"/>
                <a:ea typeface="Verdana"/>
                <a:cs typeface="Verdana" panose="020B0604030504040204" pitchFamily="34" charset="0"/>
              </a:rPr>
              <a:t>: 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Random projection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39C5AE-37EF-6CA5-F3EB-C0A06518EF49}"/>
              </a:ext>
            </a:extLst>
          </p:cNvPr>
          <p:cNvSpPr txBox="1"/>
          <p:nvPr/>
        </p:nvSpPr>
        <p:spPr>
          <a:xfrm>
            <a:off x="764226" y="1809445"/>
            <a:ext cx="9956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Cool explanations: </a:t>
            </a:r>
            <a:r>
              <a:rPr lang="en-US" dirty="0">
                <a:hlinkClick r:id="rId2"/>
              </a:rPr>
              <a:t>https://www.pinecone.io/learn/locality-sensitive-hashing-random-projection/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7B1B6-4261-F6EA-EA1E-760A51B1C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14" y="3822971"/>
            <a:ext cx="3802054" cy="2292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38767-7A07-6ED6-9FC1-4AA86F51A718}"/>
              </a:ext>
            </a:extLst>
          </p:cNvPr>
          <p:cNvSpPr txBox="1"/>
          <p:nvPr/>
        </p:nvSpPr>
        <p:spPr>
          <a:xfrm>
            <a:off x="1065783" y="2588355"/>
            <a:ext cx="4602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randomly sample n hyperplanes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each vector: bit=0 if on the left of the hyperplane, otherwise bit=1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B9A120-F0ED-0DB3-E29A-907A7D7CC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383" y="3511685"/>
            <a:ext cx="3005548" cy="31945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DED27-7292-8BE7-9D9B-4B1035C19EC1}"/>
              </a:ext>
            </a:extLst>
          </p:cNvPr>
          <p:cNvSpPr txBox="1"/>
          <p:nvPr/>
        </p:nvSpPr>
        <p:spPr>
          <a:xfrm>
            <a:off x="6879681" y="2588355"/>
            <a:ext cx="4602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discretize the cosine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bits = more accurate</a:t>
            </a:r>
          </a:p>
        </p:txBody>
      </p:sp>
    </p:spTree>
    <p:extLst>
      <p:ext uri="{BB962C8B-B14F-4D97-AF65-F5344CB8AC3E}">
        <p14:creationId xmlns:p14="http://schemas.microsoft.com/office/powerpoint/2010/main" val="3765595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erson standing in front of a tree&#10;&#10;Description generated with high confidence">
            <a:extLst>
              <a:ext uri="{FF2B5EF4-FFF2-40B4-BE49-F238E27FC236}">
                <a16:creationId xmlns:a16="http://schemas.microsoft.com/office/drawing/2014/main" id="{AB538664-8BF8-49FA-8EDB-15D92062B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1961" y="0"/>
            <a:ext cx="19007666" cy="7019094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2EA8658-7D86-43A3-802F-3DE3B01712EB}"/>
              </a:ext>
            </a:extLst>
          </p:cNvPr>
          <p:cNvSpPr/>
          <p:nvPr/>
        </p:nvSpPr>
        <p:spPr>
          <a:xfrm>
            <a:off x="838200" y="714375"/>
            <a:ext cx="2313561" cy="6286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820B4D0-46B5-4FF5-A56D-D5ED8DAC7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918"/>
            <a:ext cx="10515600" cy="1325563"/>
          </a:xfrm>
        </p:spPr>
        <p:txBody>
          <a:bodyPr/>
          <a:lstStyle/>
          <a:p>
            <a:r>
              <a:rPr lang="fr-FR" b="1" dirty="0"/>
              <a:t>4- Graph</a:t>
            </a:r>
          </a:p>
        </p:txBody>
      </p:sp>
    </p:spTree>
    <p:extLst>
      <p:ext uri="{BB962C8B-B14F-4D97-AF65-F5344CB8AC3E}">
        <p14:creationId xmlns:p14="http://schemas.microsoft.com/office/powerpoint/2010/main" val="4201200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010E-2AA3-2A98-F82C-376BDC2F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KNN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FCAE8D-84AF-AD3D-D104-9DFD79DA24C0}"/>
              </a:ext>
            </a:extLst>
          </p:cNvPr>
          <p:cNvSpPr txBox="1"/>
          <p:nvPr/>
        </p:nvSpPr>
        <p:spPr>
          <a:xfrm>
            <a:off x="838200" y="2052275"/>
            <a:ext cx="40535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idea is to connect the vectors together in order to form a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to search in the graph: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Initialize an empty list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Repeat n times: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Start from a random vector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Greedily navigate to reach the k closest vectors to the query vector in the graph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Update you list to keep the top k closest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A97C4-CAE5-06F9-EF3E-C4EAE9C6B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310" y="2052275"/>
            <a:ext cx="5953028" cy="31372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EC2D65-88A7-7B5A-2E59-030FC67A4400}"/>
              </a:ext>
            </a:extLst>
          </p:cNvPr>
          <p:cNvSpPr txBox="1"/>
          <p:nvPr/>
        </p:nvSpPr>
        <p:spPr>
          <a:xfrm>
            <a:off x="3461995" y="5897300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But how to build such a graph???</a:t>
            </a:r>
          </a:p>
        </p:txBody>
      </p:sp>
    </p:spTree>
    <p:extLst>
      <p:ext uri="{BB962C8B-B14F-4D97-AF65-F5344CB8AC3E}">
        <p14:creationId xmlns:p14="http://schemas.microsoft.com/office/powerpoint/2010/main" val="3952951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Delaunay Graph (&lt;1975)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F73E9-195F-4F82-90B3-91A2458F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86400"/>
            <a:ext cx="10515600" cy="112776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/>
              <a:t>All points </a:t>
            </a:r>
            <a:r>
              <a:rPr lang="fr-FR" err="1"/>
              <a:t>within</a:t>
            </a:r>
            <a:r>
              <a:rPr lang="fr-FR"/>
              <a:t> a </a:t>
            </a:r>
            <a:r>
              <a:rPr lang="fr-FR" err="1"/>
              <a:t>Voronoï</a:t>
            </a:r>
            <a:r>
              <a:rPr lang="fr-FR"/>
              <a:t> </a:t>
            </a:r>
            <a:r>
              <a:rPr lang="fr-FR" err="1"/>
              <a:t>tile</a:t>
            </a:r>
            <a:r>
              <a:rPr lang="fr-FR"/>
              <a:t> have </a:t>
            </a:r>
            <a:r>
              <a:rPr lang="fr-FR" err="1"/>
              <a:t>contained</a:t>
            </a:r>
            <a:r>
              <a:rPr lang="fr-FR"/>
              <a:t> </a:t>
            </a:r>
            <a:r>
              <a:rPr lang="fr-FR" err="1"/>
              <a:t>blue</a:t>
            </a:r>
            <a:r>
              <a:rPr lang="fr-FR"/>
              <a:t> point as </a:t>
            </a:r>
            <a:r>
              <a:rPr lang="fr-FR" err="1"/>
              <a:t>their</a:t>
            </a:r>
            <a:r>
              <a:rPr lang="fr-FR"/>
              <a:t> </a:t>
            </a:r>
            <a:r>
              <a:rPr lang="fr-FR" err="1"/>
              <a:t>nearest</a:t>
            </a:r>
            <a:r>
              <a:rPr lang="fr-FR"/>
              <a:t> </a:t>
            </a:r>
            <a:r>
              <a:rPr lang="fr-FR" err="1"/>
              <a:t>neighbor</a:t>
            </a:r>
            <a:r>
              <a:rPr lang="fr-FR"/>
              <a:t>.</a:t>
            </a:r>
          </a:p>
          <a:p>
            <a:pPr marL="0" indent="0">
              <a:buNone/>
            </a:pPr>
            <a:r>
              <a:rPr lang="fr-FR"/>
              <a:t>Don’t </a:t>
            </a:r>
            <a:r>
              <a:rPr lang="fr-FR" err="1"/>
              <a:t>expect</a:t>
            </a:r>
            <a:r>
              <a:rPr lang="fr-FR"/>
              <a:t> to have Log(N) by </a:t>
            </a:r>
            <a:r>
              <a:rPr lang="fr-FR" err="1"/>
              <a:t>navigating</a:t>
            </a:r>
            <a:r>
              <a:rPr lang="fr-FR"/>
              <a:t> the graph </a:t>
            </a:r>
            <a:r>
              <a:rPr lang="fr-FR" err="1"/>
              <a:t>naïvely</a:t>
            </a:r>
            <a:r>
              <a:rPr lang="fr-FR"/>
              <a:t> ! </a:t>
            </a:r>
            <a:r>
              <a:rPr lang="fr-FR" err="1"/>
              <a:t>Needs</a:t>
            </a:r>
            <a:r>
              <a:rPr lang="fr-FR"/>
              <a:t> post </a:t>
            </a:r>
            <a:r>
              <a:rPr lang="fr-FR" err="1"/>
              <a:t>processing</a:t>
            </a:r>
            <a:endParaRPr lang="fr-FR"/>
          </a:p>
          <a:p>
            <a:pPr marL="0" indent="0">
              <a:buNone/>
            </a:pPr>
            <a:r>
              <a:rPr lang="fr-FR" err="1"/>
              <a:t>Does</a:t>
            </a:r>
            <a:r>
              <a:rPr lang="fr-FR"/>
              <a:t> not wok in high dimension </a:t>
            </a:r>
            <a:r>
              <a:rPr lang="fr-FR" err="1"/>
              <a:t>space</a:t>
            </a:r>
            <a:r>
              <a:rPr lang="fr-FR"/>
              <a:t> ! (</a:t>
            </a:r>
            <a:r>
              <a:rPr lang="fr-FR" err="1"/>
              <a:t>too</a:t>
            </a:r>
            <a:r>
              <a:rPr lang="fr-FR"/>
              <a:t> </a:t>
            </a:r>
            <a:r>
              <a:rPr lang="fr-FR" err="1"/>
              <a:t>many</a:t>
            </a:r>
            <a:r>
              <a:rPr lang="fr-FR"/>
              <a:t> connections, </a:t>
            </a:r>
            <a:r>
              <a:rPr lang="fr-FR" err="1"/>
              <a:t>too</a:t>
            </a:r>
            <a:r>
              <a:rPr lang="fr-FR"/>
              <a:t> slow)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725336D-B01D-4B4A-9331-A7255F9F3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77" y="1462087"/>
            <a:ext cx="6257925" cy="3933825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637AB20-5710-43BB-B655-8E819CCF5D87}"/>
              </a:ext>
            </a:extLst>
          </p:cNvPr>
          <p:cNvSpPr/>
          <p:nvPr/>
        </p:nvSpPr>
        <p:spPr>
          <a:xfrm>
            <a:off x="7635240" y="1630680"/>
            <a:ext cx="2110740" cy="396240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item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DA75A20-026D-4BA1-A289-CF63AEF32688}"/>
              </a:ext>
            </a:extLst>
          </p:cNvPr>
          <p:cNvSpPr/>
          <p:nvPr/>
        </p:nvSpPr>
        <p:spPr>
          <a:xfrm>
            <a:off x="7635240" y="2194560"/>
            <a:ext cx="2110740" cy="396240"/>
          </a:xfrm>
          <a:prstGeom prst="roundRect">
            <a:avLst/>
          </a:prstGeom>
          <a:solidFill>
            <a:srgbClr val="0F87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Voronoï</a:t>
            </a:r>
            <a:r>
              <a:rPr lang="fr-FR"/>
              <a:t> </a:t>
            </a:r>
            <a:r>
              <a:rPr lang="fr-FR" err="1"/>
              <a:t>diagram</a:t>
            </a:r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325357A-B65D-4E00-B8DA-E01701963965}"/>
              </a:ext>
            </a:extLst>
          </p:cNvPr>
          <p:cNvSpPr/>
          <p:nvPr/>
        </p:nvSpPr>
        <p:spPr>
          <a:xfrm>
            <a:off x="7635240" y="2773680"/>
            <a:ext cx="2110740" cy="396240"/>
          </a:xfrm>
          <a:prstGeom prst="roundRect">
            <a:avLst/>
          </a:prstGeom>
          <a:solidFill>
            <a:srgbClr val="FF10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Delaunay graph</a:t>
            </a:r>
          </a:p>
        </p:txBody>
      </p:sp>
    </p:spTree>
    <p:extLst>
      <p:ext uri="{BB962C8B-B14F-4D97-AF65-F5344CB8AC3E}">
        <p14:creationId xmlns:p14="http://schemas.microsoft.com/office/powerpoint/2010/main" val="390472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NSW (Navigable </a:t>
            </a:r>
            <a:r>
              <a:rPr lang="fr-FR">
                <a:solidFill>
                  <a:srgbClr val="C00000"/>
                </a:solidFill>
              </a:rPr>
              <a:t>Small World</a:t>
            </a:r>
            <a:r>
              <a:rPr lang="fr-FR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F73E9-195F-4F82-90B3-91A2458F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61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i="1"/>
              <a:t>« All people are six or </a:t>
            </a:r>
            <a:r>
              <a:rPr lang="fr-FR" i="1" err="1"/>
              <a:t>fewer</a:t>
            </a:r>
            <a:r>
              <a:rPr lang="fr-FR" i="1"/>
              <a:t> social connections </a:t>
            </a:r>
            <a:r>
              <a:rPr lang="fr-FR" i="1" err="1"/>
              <a:t>from</a:t>
            </a:r>
            <a:r>
              <a:rPr lang="fr-FR" i="1"/>
              <a:t> </a:t>
            </a:r>
            <a:r>
              <a:rPr lang="fr-FR" i="1" err="1"/>
              <a:t>each</a:t>
            </a:r>
            <a:r>
              <a:rPr lang="fr-FR" i="1"/>
              <a:t> </a:t>
            </a:r>
            <a:r>
              <a:rPr lang="fr-FR" i="1" err="1"/>
              <a:t>other</a:t>
            </a:r>
            <a:r>
              <a:rPr lang="fr-FR" i="1"/>
              <a:t>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16459AF-B4C9-4722-978F-43E7278DA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217" y="2352676"/>
            <a:ext cx="4630357" cy="344654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58EAF4A-7592-4491-AB22-938E3707231D}"/>
              </a:ext>
            </a:extLst>
          </p:cNvPr>
          <p:cNvSpPr txBox="1"/>
          <p:nvPr/>
        </p:nvSpPr>
        <p:spPr>
          <a:xfrm>
            <a:off x="1228724" y="2166223"/>
            <a:ext cx="511492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r>
              <a:rPr lang="fr-FR"/>
              <a:t>First </a:t>
            </a:r>
            <a:r>
              <a:rPr lang="fr-FR" err="1"/>
              <a:t>manuscript</a:t>
            </a:r>
            <a:r>
              <a:rPr lang="fr-FR"/>
              <a:t> </a:t>
            </a:r>
            <a:r>
              <a:rPr lang="fr-FR" err="1"/>
              <a:t>written</a:t>
            </a:r>
            <a:r>
              <a:rPr lang="fr-FR"/>
              <a:t> in ~1950 in Paris Sorbonne and </a:t>
            </a:r>
            <a:r>
              <a:rPr lang="fr-FR" err="1"/>
              <a:t>circulated</a:t>
            </a:r>
            <a:r>
              <a:rPr lang="fr-FR"/>
              <a:t> a lots. Milgram </a:t>
            </a:r>
            <a:r>
              <a:rPr lang="fr-FR" err="1"/>
              <a:t>took</a:t>
            </a:r>
            <a:r>
              <a:rPr lang="fr-FR"/>
              <a:t> up </a:t>
            </a:r>
            <a:r>
              <a:rPr lang="fr-FR" err="1"/>
              <a:t>experiments</a:t>
            </a:r>
            <a:r>
              <a:rPr lang="fr-FR"/>
              <a:t> 20 </a:t>
            </a:r>
            <a:r>
              <a:rPr lang="fr-FR" err="1"/>
              <a:t>years</a:t>
            </a:r>
            <a:r>
              <a:rPr lang="fr-FR"/>
              <a:t> </a:t>
            </a:r>
            <a:r>
              <a:rPr lang="fr-FR" err="1"/>
              <a:t>later</a:t>
            </a:r>
            <a:r>
              <a:rPr lang="fr-FR"/>
              <a:t> : </a:t>
            </a:r>
            <a:r>
              <a:rPr lang="fr-FR" err="1"/>
              <a:t>take</a:t>
            </a:r>
            <a:r>
              <a:rPr lang="fr-FR"/>
              <a:t> </a:t>
            </a:r>
            <a:r>
              <a:rPr lang="fr-FR" err="1"/>
              <a:t>two</a:t>
            </a:r>
            <a:r>
              <a:rPr lang="fr-FR"/>
              <a:t> </a:t>
            </a:r>
            <a:r>
              <a:rPr lang="fr-FR" err="1"/>
              <a:t>random</a:t>
            </a:r>
            <a:r>
              <a:rPr lang="fr-FR"/>
              <a:t> </a:t>
            </a:r>
            <a:r>
              <a:rPr lang="fr-FR" err="1"/>
              <a:t>persons</a:t>
            </a:r>
            <a:r>
              <a:rPr lang="fr-FR"/>
              <a:t> and </a:t>
            </a:r>
            <a:r>
              <a:rPr lang="fr-FR" err="1"/>
              <a:t>see</a:t>
            </a:r>
            <a:r>
              <a:rPr lang="fr-FR"/>
              <a:t> if/how the </a:t>
            </a:r>
            <a:r>
              <a:rPr lang="fr-FR" err="1"/>
              <a:t>origin</a:t>
            </a:r>
            <a:r>
              <a:rPr lang="fr-FR"/>
              <a:t> can manage to contact the destination.</a:t>
            </a:r>
          </a:p>
          <a:p>
            <a:pPr marL="0" indent="0">
              <a:buNone/>
            </a:pPr>
            <a:endParaRPr lang="fr-FR" sz="2000" b="1"/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fr-FR" sz="2000" b="1">
                <a:sym typeface="Wingdings" panose="05000000000000000000" pitchFamily="2" charset="2"/>
              </a:rPr>
              <a:t>Small world </a:t>
            </a:r>
            <a:r>
              <a:rPr lang="fr-FR" sz="2000" b="1" err="1">
                <a:sym typeface="Wingdings" panose="05000000000000000000" pitchFamily="2" charset="2"/>
              </a:rPr>
              <a:t>property</a:t>
            </a:r>
            <a:r>
              <a:rPr lang="fr-FR" sz="2000" b="1">
                <a:sym typeface="Wingdings" panose="05000000000000000000" pitchFamily="2" charset="2"/>
              </a:rPr>
              <a:t> </a:t>
            </a:r>
            <a:r>
              <a:rPr lang="fr-FR" sz="2000" b="1" err="1">
                <a:sym typeface="Wingdings" panose="05000000000000000000" pitchFamily="2" charset="2"/>
              </a:rPr>
              <a:t>exists</a:t>
            </a:r>
            <a:r>
              <a:rPr lang="fr-FR" sz="2000" b="1">
                <a:sym typeface="Wingdings" panose="05000000000000000000" pitchFamily="2" charset="2"/>
              </a:rPr>
              <a:t> in the nature !</a:t>
            </a:r>
          </a:p>
        </p:txBody>
      </p:sp>
    </p:spTree>
    <p:extLst>
      <p:ext uri="{BB962C8B-B14F-4D97-AF65-F5344CB8AC3E}">
        <p14:creationId xmlns:p14="http://schemas.microsoft.com/office/powerpoint/2010/main" val="603386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NSW (Navigable </a:t>
            </a:r>
            <a:r>
              <a:rPr lang="fr-FR">
                <a:solidFill>
                  <a:srgbClr val="C00000"/>
                </a:solidFill>
              </a:rPr>
              <a:t>Small World</a:t>
            </a:r>
            <a:r>
              <a:rPr lang="fr-FR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F73E9-195F-4F82-90B3-91A2458F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662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/>
              <a:t>How do </a:t>
            </a:r>
            <a:r>
              <a:rPr lang="fr-FR" b="1" err="1"/>
              <a:t>we</a:t>
            </a:r>
            <a:r>
              <a:rPr lang="fr-FR" b="1"/>
              <a:t> </a:t>
            </a:r>
            <a:r>
              <a:rPr lang="fr-FR" b="1" err="1"/>
              <a:t>create</a:t>
            </a:r>
            <a:r>
              <a:rPr lang="fr-FR" b="1"/>
              <a:t> small world network ?</a:t>
            </a:r>
          </a:p>
          <a:p>
            <a:pPr marL="0" indent="0">
              <a:buNone/>
            </a:pPr>
            <a:r>
              <a:rPr lang="fr-FR"/>
              <a:t>In social networks : Dual Phase Evolution</a:t>
            </a:r>
          </a:p>
          <a:p>
            <a:pPr marL="0" indent="0">
              <a:buNone/>
            </a:pPr>
            <a:r>
              <a:rPr lang="fr-FR" b="1"/>
              <a:t>Local phase : </a:t>
            </a:r>
            <a:r>
              <a:rPr lang="fr-FR"/>
              <a:t>people </a:t>
            </a:r>
            <a:r>
              <a:rPr lang="fr-FR" err="1"/>
              <a:t>spend</a:t>
            </a:r>
            <a:r>
              <a:rPr lang="fr-FR"/>
              <a:t> </a:t>
            </a:r>
            <a:r>
              <a:rPr lang="fr-FR" err="1"/>
              <a:t>most</a:t>
            </a:r>
            <a:r>
              <a:rPr lang="fr-FR"/>
              <a:t> of </a:t>
            </a:r>
            <a:r>
              <a:rPr lang="fr-FR" err="1"/>
              <a:t>their</a:t>
            </a:r>
            <a:r>
              <a:rPr lang="fr-FR"/>
              <a:t> time </a:t>
            </a:r>
            <a:r>
              <a:rPr lang="fr-FR" err="1"/>
              <a:t>with</a:t>
            </a:r>
            <a:r>
              <a:rPr lang="fr-FR"/>
              <a:t> people </a:t>
            </a:r>
            <a:r>
              <a:rPr lang="fr-FR" err="1"/>
              <a:t>they</a:t>
            </a:r>
            <a:r>
              <a:rPr lang="fr-FR"/>
              <a:t> know</a:t>
            </a:r>
          </a:p>
          <a:p>
            <a:pPr marL="0" indent="0">
              <a:buNone/>
            </a:pPr>
            <a:r>
              <a:rPr lang="fr-FR" b="1"/>
              <a:t>Global phase</a:t>
            </a:r>
            <a:r>
              <a:rPr lang="fr-FR"/>
              <a:t> : party/</a:t>
            </a:r>
            <a:r>
              <a:rPr lang="fr-FR" err="1"/>
              <a:t>event</a:t>
            </a:r>
            <a:r>
              <a:rPr lang="fr-FR"/>
              <a:t>/</a:t>
            </a:r>
            <a:r>
              <a:rPr lang="fr-FR" err="1"/>
              <a:t>hollidays</a:t>
            </a:r>
            <a:r>
              <a:rPr lang="fr-FR"/>
              <a:t>, </a:t>
            </a:r>
            <a:r>
              <a:rPr lang="fr-FR" err="1"/>
              <a:t>where</a:t>
            </a:r>
            <a:r>
              <a:rPr lang="fr-FR"/>
              <a:t> people </a:t>
            </a:r>
            <a:r>
              <a:rPr lang="fr-FR" err="1"/>
              <a:t>interact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people </a:t>
            </a:r>
            <a:r>
              <a:rPr lang="fr-FR" err="1"/>
              <a:t>they</a:t>
            </a:r>
            <a:r>
              <a:rPr lang="fr-FR"/>
              <a:t> </a:t>
            </a:r>
            <a:r>
              <a:rPr lang="fr-FR" err="1"/>
              <a:t>don’t</a:t>
            </a:r>
            <a:r>
              <a:rPr lang="fr-FR"/>
              <a:t> know</a:t>
            </a: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r>
              <a:rPr lang="fr-FR" b="1"/>
              <a:t>Links</a:t>
            </a:r>
            <a:r>
              <a:rPr lang="fr-FR"/>
              <a:t> are </a:t>
            </a:r>
            <a:r>
              <a:rPr lang="fr-FR" err="1"/>
              <a:t>created</a:t>
            </a:r>
            <a:r>
              <a:rPr lang="fr-FR"/>
              <a:t> </a:t>
            </a:r>
            <a:r>
              <a:rPr lang="fr-FR" err="1"/>
              <a:t>during</a:t>
            </a:r>
            <a:r>
              <a:rPr lang="fr-FR"/>
              <a:t> global phases, </a:t>
            </a:r>
            <a:r>
              <a:rPr lang="fr-FR" err="1"/>
              <a:t>refined</a:t>
            </a:r>
            <a:r>
              <a:rPr lang="fr-FR"/>
              <a:t>/</a:t>
            </a:r>
            <a:r>
              <a:rPr lang="fr-FR" err="1"/>
              <a:t>destroyed</a:t>
            </a:r>
            <a:r>
              <a:rPr lang="fr-FR"/>
              <a:t> in local phase.</a:t>
            </a: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306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723FA-5232-9901-8754-12E2304E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Bandit VS Organic</a:t>
            </a:r>
          </a:p>
        </p:txBody>
      </p:sp>
      <p:pic>
        <p:nvPicPr>
          <p:cNvPr id="10242" name="Picture 2" descr="Recommendation problem and Contextual bandits | Counterfactual estimators">
            <a:extLst>
              <a:ext uri="{FF2B5EF4-FFF2-40B4-BE49-F238E27FC236}">
                <a16:creationId xmlns:a16="http://schemas.microsoft.com/office/drawing/2014/main" id="{948186AE-DE7D-01F1-0529-798BF93BE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218" y="2497392"/>
            <a:ext cx="4391424" cy="326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E0B7CB-6633-7146-FDF4-F834D77BD90F}"/>
              </a:ext>
            </a:extLst>
          </p:cNvPr>
          <p:cNvSpPr txBox="1"/>
          <p:nvPr/>
        </p:nvSpPr>
        <p:spPr>
          <a:xfrm>
            <a:off x="6486372" y="1637665"/>
            <a:ext cx="3916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Bandit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3FE010-0666-D7A2-EC32-5D3AB365B8E3}"/>
              </a:ext>
            </a:extLst>
          </p:cNvPr>
          <p:cNvSpPr txBox="1"/>
          <p:nvPr/>
        </p:nvSpPr>
        <p:spPr>
          <a:xfrm>
            <a:off x="1335684" y="1679519"/>
            <a:ext cx="3916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Organic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52CA00-DC02-43C5-67A9-CCC33C0D3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171" y="2392998"/>
            <a:ext cx="3647181" cy="400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46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Small world network :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it</a:t>
            </a:r>
            <a:r>
              <a:rPr lang="fr-FR"/>
              <a:t> </a:t>
            </a:r>
            <a:r>
              <a:rPr lang="fr-FR" err="1"/>
              <a:t>enough</a:t>
            </a:r>
            <a:r>
              <a:rPr lang="fr-FR"/>
              <a:t> 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0C2EB57-29BE-427A-9BD0-053ACE157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12" y="1411507"/>
            <a:ext cx="6734175" cy="48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75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NSW (</a:t>
            </a:r>
            <a:r>
              <a:rPr lang="fr-FR">
                <a:solidFill>
                  <a:srgbClr val="C00000"/>
                </a:solidFill>
              </a:rPr>
              <a:t>Navigable</a:t>
            </a:r>
            <a:r>
              <a:rPr lang="fr-FR"/>
              <a:t> Small World)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F73E9-195F-4F82-90B3-91A2458F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51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3200">
                <a:solidFill>
                  <a:srgbClr val="C00000"/>
                </a:solidFill>
              </a:rPr>
              <a:t>Navigable</a:t>
            </a:r>
            <a:r>
              <a:rPr lang="fr-FR" sz="3200"/>
              <a:t> </a:t>
            </a:r>
            <a:r>
              <a:rPr lang="fr-FR" sz="3200" err="1"/>
              <a:t>property</a:t>
            </a:r>
            <a:r>
              <a:rPr lang="fr-FR" sz="3200"/>
              <a:t> </a:t>
            </a:r>
            <a:r>
              <a:rPr lang="fr-FR" sz="3200" err="1"/>
              <a:t>guarantees</a:t>
            </a:r>
            <a:r>
              <a:rPr lang="fr-FR" sz="3200"/>
              <a:t> </a:t>
            </a:r>
            <a:r>
              <a:rPr lang="fr-FR" sz="3200" err="1"/>
              <a:t>that</a:t>
            </a:r>
            <a:r>
              <a:rPr lang="fr-FR" sz="3200"/>
              <a:t> </a:t>
            </a:r>
            <a:r>
              <a:rPr lang="fr-FR" sz="3200" err="1"/>
              <a:t>greedy</a:t>
            </a:r>
            <a:r>
              <a:rPr lang="fr-FR" sz="3200"/>
              <a:t> </a:t>
            </a:r>
            <a:r>
              <a:rPr lang="fr-FR" sz="3200" err="1"/>
              <a:t>algorithm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</a:t>
            </a:r>
            <a:r>
              <a:rPr lang="fr-FR" sz="3200" err="1"/>
              <a:t>likely</a:t>
            </a:r>
            <a:r>
              <a:rPr lang="fr-FR" sz="3200"/>
              <a:t> to </a:t>
            </a:r>
            <a:r>
              <a:rPr lang="fr-FR" sz="3200" err="1"/>
              <a:t>stay</a:t>
            </a:r>
            <a:r>
              <a:rPr lang="fr-FR" sz="3200"/>
              <a:t> on the </a:t>
            </a:r>
            <a:r>
              <a:rPr lang="fr-FR" sz="3200" err="1"/>
              <a:t>sortest</a:t>
            </a:r>
            <a:r>
              <a:rPr lang="fr-FR" sz="3200"/>
              <a:t> </a:t>
            </a:r>
            <a:r>
              <a:rPr lang="fr-FR" sz="3200" err="1"/>
              <a:t>path</a:t>
            </a:r>
            <a:r>
              <a:rPr lang="fr-FR" sz="3200"/>
              <a:t>.</a:t>
            </a: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r>
              <a:rPr lang="fr-FR" b="1"/>
              <a:t>Construction</a:t>
            </a:r>
            <a:r>
              <a:rPr lang="fr-FR"/>
              <a:t> : </a:t>
            </a:r>
            <a:r>
              <a:rPr lang="fr-FR" err="1"/>
              <a:t>try</a:t>
            </a:r>
            <a:r>
              <a:rPr lang="fr-FR"/>
              <a:t> to enforce </a:t>
            </a:r>
            <a:r>
              <a:rPr lang="fr-FR" err="1"/>
              <a:t>every</a:t>
            </a:r>
            <a:r>
              <a:rPr lang="fr-FR"/>
              <a:t> </a:t>
            </a:r>
            <a:r>
              <a:rPr lang="fr-FR" err="1"/>
              <a:t>node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connected</a:t>
            </a:r>
            <a:r>
              <a:rPr lang="fr-FR"/>
              <a:t> to </a:t>
            </a:r>
            <a:r>
              <a:rPr lang="fr-FR" err="1"/>
              <a:t>its</a:t>
            </a:r>
            <a:r>
              <a:rPr lang="fr-FR"/>
              <a:t> M </a:t>
            </a:r>
            <a:r>
              <a:rPr lang="fr-FR" err="1"/>
              <a:t>nearest</a:t>
            </a:r>
            <a:r>
              <a:rPr lang="fr-FR"/>
              <a:t> </a:t>
            </a:r>
            <a:r>
              <a:rPr lang="fr-FR" err="1"/>
              <a:t>neighbors</a:t>
            </a:r>
            <a:r>
              <a:rPr lang="fr-FR"/>
              <a:t>. </a:t>
            </a:r>
          </a:p>
          <a:p>
            <a:pPr marL="0" indent="0">
              <a:buNone/>
            </a:pPr>
            <a:r>
              <a:rPr lang="fr-FR" b="1" err="1"/>
              <a:t>Search</a:t>
            </a:r>
            <a:r>
              <a:rPr lang="fr-FR"/>
              <a:t> : BFS (</a:t>
            </a:r>
            <a:r>
              <a:rPr lang="fr-FR" err="1"/>
              <a:t>piorize</a:t>
            </a:r>
            <a:r>
              <a:rPr lang="fr-FR"/>
              <a:t> </a:t>
            </a:r>
            <a:r>
              <a:rPr lang="fr-FR" err="1"/>
              <a:t>neighbors</a:t>
            </a:r>
            <a:r>
              <a:rPr lang="fr-FR"/>
              <a:t> </a:t>
            </a:r>
            <a:r>
              <a:rPr lang="fr-FR" err="1"/>
              <a:t>nearest</a:t>
            </a:r>
            <a:r>
              <a:rPr lang="fr-FR"/>
              <a:t> to the </a:t>
            </a:r>
            <a:r>
              <a:rPr lang="fr-FR" err="1"/>
              <a:t>query</a:t>
            </a:r>
            <a:r>
              <a:rPr lang="fr-FR"/>
              <a:t>), </a:t>
            </a:r>
            <a:r>
              <a:rPr lang="fr-FR" err="1"/>
              <a:t>with</a:t>
            </a:r>
            <a:r>
              <a:rPr lang="fr-FR"/>
              <a:t> stop condition : </a:t>
            </a:r>
            <a:r>
              <a:rPr lang="fr-FR" err="1"/>
              <a:t>Worst</a:t>
            </a:r>
            <a:r>
              <a:rPr lang="fr-FR"/>
              <a:t> </a:t>
            </a:r>
            <a:r>
              <a:rPr lang="fr-FR" err="1"/>
              <a:t>neighbor</a:t>
            </a:r>
            <a:r>
              <a:rPr lang="fr-FR"/>
              <a:t> </a:t>
            </a:r>
            <a:r>
              <a:rPr lang="fr-FR" err="1"/>
              <a:t>found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better</a:t>
            </a:r>
            <a:r>
              <a:rPr lang="fr-FR"/>
              <a:t> </a:t>
            </a:r>
            <a:r>
              <a:rPr lang="fr-FR" err="1"/>
              <a:t>than</a:t>
            </a:r>
            <a:r>
              <a:rPr lang="fr-FR"/>
              <a:t> best candidate to </a:t>
            </a:r>
            <a:r>
              <a:rPr lang="fr-FR" err="1"/>
              <a:t>visit</a:t>
            </a:r>
            <a:r>
              <a:rPr lang="fr-FR"/>
              <a:t>.</a:t>
            </a: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r>
              <a:rPr lang="fr-FR"/>
              <a:t>Works not </a:t>
            </a:r>
            <a:r>
              <a:rPr lang="fr-FR" err="1"/>
              <a:t>too</a:t>
            </a:r>
            <a:r>
              <a:rPr lang="fr-FR"/>
              <a:t> </a:t>
            </a:r>
            <a:r>
              <a:rPr lang="fr-FR" err="1"/>
              <a:t>bad</a:t>
            </a:r>
            <a:r>
              <a:rPr lang="fr-FR"/>
              <a:t> but performance </a:t>
            </a:r>
            <a:r>
              <a:rPr lang="fr-FR" err="1"/>
              <a:t>degradations</a:t>
            </a:r>
            <a:r>
              <a:rPr lang="fr-FR"/>
              <a:t> in </a:t>
            </a:r>
            <a:r>
              <a:rPr lang="fr-FR" err="1"/>
              <a:t>low</a:t>
            </a:r>
            <a:r>
              <a:rPr lang="fr-FR"/>
              <a:t> dimension / </a:t>
            </a:r>
            <a:r>
              <a:rPr lang="fr-FR" err="1"/>
              <a:t>clustered</a:t>
            </a:r>
            <a:r>
              <a:rPr lang="fr-FR"/>
              <a:t> graph.</a:t>
            </a:r>
          </a:p>
        </p:txBody>
      </p:sp>
    </p:spTree>
    <p:extLst>
      <p:ext uri="{BB962C8B-B14F-4D97-AF65-F5344CB8AC3E}">
        <p14:creationId xmlns:p14="http://schemas.microsoft.com/office/powerpoint/2010/main" val="1380585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HNSW (</a:t>
            </a:r>
            <a:r>
              <a:rPr lang="fr-FR" err="1">
                <a:solidFill>
                  <a:srgbClr val="C00000"/>
                </a:solidFill>
              </a:rPr>
              <a:t>Hierarchical</a:t>
            </a:r>
            <a:r>
              <a:rPr lang="fr-FR"/>
              <a:t> NSW)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F73E9-195F-4F82-90B3-91A2458F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017" y="1690688"/>
            <a:ext cx="10911840" cy="4239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/>
              <a:t>Idea</a:t>
            </a:r>
            <a:endParaRPr lang="fr-FR" b="1" dirty="0"/>
          </a:p>
          <a:p>
            <a:pPr marL="0" indent="0">
              <a:buNone/>
            </a:pPr>
            <a:r>
              <a:rPr lang="fr-FR" dirty="0">
                <a:hlinkClick r:id="rId2"/>
              </a:rPr>
              <a:t>https://arxiv.org/ftp/arxiv/papers/1603/1603.09320.pdf</a:t>
            </a:r>
            <a:endParaRPr lang="fr-FR" b="1" dirty="0"/>
          </a:p>
          <a:p>
            <a:pPr marL="0" indent="0">
              <a:buNone/>
            </a:pPr>
            <a:r>
              <a:rPr lang="fr-FR" dirty="0" err="1"/>
              <a:t>Add</a:t>
            </a:r>
            <a:r>
              <a:rPr lang="fr-FR" dirty="0"/>
              <a:t> ‘highways’ to NSW</a:t>
            </a:r>
          </a:p>
          <a:p>
            <a:pPr marL="0" indent="0">
              <a:buNone/>
            </a:pP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skip-</a:t>
            </a:r>
            <a:r>
              <a:rPr lang="fr-FR" dirty="0" err="1"/>
              <a:t>list</a:t>
            </a:r>
            <a:r>
              <a:rPr lang="fr-FR" dirty="0"/>
              <a:t> and post-</a:t>
            </a:r>
            <a:r>
              <a:rPr lang="fr-FR" dirty="0" err="1"/>
              <a:t>processing</a:t>
            </a:r>
            <a:r>
              <a:rPr lang="fr-FR" dirty="0"/>
              <a:t> on Delaunay Graph !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70E6331-755B-4F57-8B4A-748C19F47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106" y="3949095"/>
            <a:ext cx="7443787" cy="262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52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HNSW - Construction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9DA76A3-5BF9-44DE-8647-8EDE45EDA333}"/>
              </a:ext>
            </a:extLst>
          </p:cNvPr>
          <p:cNvSpPr txBox="1"/>
          <p:nvPr/>
        </p:nvSpPr>
        <p:spPr>
          <a:xfrm>
            <a:off x="409574" y="1428750"/>
            <a:ext cx="50863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err="1"/>
              <a:t>InsertNode</a:t>
            </a:r>
            <a:r>
              <a:rPr lang="fr-FR" b="1"/>
              <a:t>(</a:t>
            </a:r>
            <a:r>
              <a:rPr lang="fr-FR" b="1" err="1"/>
              <a:t>node</a:t>
            </a:r>
            <a:r>
              <a:rPr lang="fr-FR" b="1"/>
              <a:t>, start)</a:t>
            </a:r>
          </a:p>
          <a:p>
            <a:r>
              <a:rPr lang="fr-FR"/>
              <a:t>Pick </a:t>
            </a:r>
            <a:r>
              <a:rPr lang="fr-FR" err="1"/>
              <a:t>it’s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L </a:t>
            </a:r>
            <a:r>
              <a:rPr lang="fr-FR" err="1"/>
              <a:t>randomly</a:t>
            </a:r>
            <a:r>
              <a:rPr lang="fr-FR"/>
              <a:t> (</a:t>
            </a:r>
            <a:r>
              <a:rPr lang="fr-FR" err="1"/>
              <a:t>exponential</a:t>
            </a:r>
            <a:r>
              <a:rPr lang="fr-FR"/>
              <a:t> </a:t>
            </a:r>
            <a:r>
              <a:rPr lang="fr-FR" err="1"/>
              <a:t>decay</a:t>
            </a:r>
            <a:r>
              <a:rPr lang="fr-FR"/>
              <a:t> </a:t>
            </a:r>
            <a:r>
              <a:rPr lang="fr-FR" err="1"/>
              <a:t>law</a:t>
            </a:r>
            <a:r>
              <a:rPr lang="fr-FR"/>
              <a:t>)</a:t>
            </a:r>
          </a:p>
          <a:p>
            <a:r>
              <a:rPr lang="fr-FR" err="1"/>
              <a:t>current</a:t>
            </a:r>
            <a:r>
              <a:rPr lang="fr-FR"/>
              <a:t> </a:t>
            </a:r>
            <a:r>
              <a:rPr lang="fr-FR">
                <a:sym typeface="Wingdings" panose="05000000000000000000" pitchFamily="2" charset="2"/>
              </a:rPr>
              <a:t> start</a:t>
            </a:r>
          </a:p>
          <a:p>
            <a:r>
              <a:rPr lang="fr-FR">
                <a:sym typeface="Wingdings" panose="05000000000000000000" pitchFamily="2" charset="2"/>
              </a:rPr>
              <a:t># </a:t>
            </a:r>
            <a:r>
              <a:rPr lang="fr-FR" err="1">
                <a:sym typeface="Wingdings" panose="05000000000000000000" pitchFamily="2" charset="2"/>
              </a:rPr>
              <a:t>search</a:t>
            </a:r>
            <a:r>
              <a:rPr lang="fr-FR">
                <a:sym typeface="Wingdings" panose="05000000000000000000" pitchFamily="2" charset="2"/>
              </a:rPr>
              <a:t> in </a:t>
            </a:r>
            <a:r>
              <a:rPr lang="fr-FR" err="1">
                <a:sym typeface="Wingdings" panose="05000000000000000000" pitchFamily="2" charset="2"/>
              </a:rPr>
              <a:t>upper</a:t>
            </a:r>
            <a:r>
              <a:rPr lang="fr-FR">
                <a:sym typeface="Wingdings" panose="05000000000000000000" pitchFamily="2" charset="2"/>
              </a:rPr>
              <a:t> </a:t>
            </a:r>
            <a:r>
              <a:rPr lang="fr-FR" err="1">
                <a:sym typeface="Wingdings" panose="05000000000000000000" pitchFamily="2" charset="2"/>
              </a:rPr>
              <a:t>layers</a:t>
            </a:r>
            <a:endParaRPr lang="fr-FR"/>
          </a:p>
          <a:p>
            <a:r>
              <a:rPr lang="fr-FR"/>
              <a:t>for layer in MaxL..L+1:</a:t>
            </a:r>
          </a:p>
          <a:p>
            <a:r>
              <a:rPr lang="fr-FR"/>
              <a:t> </a:t>
            </a:r>
            <a:r>
              <a:rPr lang="fr-FR" err="1"/>
              <a:t>current</a:t>
            </a:r>
            <a:r>
              <a:rPr lang="fr-FR"/>
              <a:t> </a:t>
            </a:r>
            <a:r>
              <a:rPr lang="fr-FR">
                <a:sym typeface="Wingdings" panose="05000000000000000000" pitchFamily="2" charset="2"/>
              </a:rPr>
              <a:t> </a:t>
            </a:r>
            <a:r>
              <a:rPr lang="fr-FR" err="1"/>
              <a:t>KNNSearch</a:t>
            </a:r>
            <a:r>
              <a:rPr lang="fr-FR"/>
              <a:t>(</a:t>
            </a:r>
            <a:r>
              <a:rPr lang="fr-FR" err="1"/>
              <a:t>node</a:t>
            </a:r>
            <a:r>
              <a:rPr lang="fr-FR"/>
              <a:t>, </a:t>
            </a:r>
            <a:r>
              <a:rPr lang="fr-FR" err="1"/>
              <a:t>current</a:t>
            </a:r>
            <a:r>
              <a:rPr lang="fr-FR"/>
              <a:t>, 1, layer)</a:t>
            </a:r>
          </a:p>
          <a:p>
            <a:endParaRPr lang="fr-FR"/>
          </a:p>
          <a:p>
            <a:r>
              <a:rPr lang="fr-FR"/>
              <a:t># </a:t>
            </a:r>
            <a:r>
              <a:rPr lang="fr-FR" err="1"/>
              <a:t>fill</a:t>
            </a:r>
            <a:r>
              <a:rPr lang="fr-FR"/>
              <a:t> </a:t>
            </a:r>
            <a:r>
              <a:rPr lang="fr-FR" err="1"/>
              <a:t>lower</a:t>
            </a:r>
            <a:r>
              <a:rPr lang="fr-FR"/>
              <a:t> </a:t>
            </a:r>
            <a:r>
              <a:rPr lang="fr-FR" err="1"/>
              <a:t>layers</a:t>
            </a:r>
            <a:r>
              <a:rPr lang="fr-FR"/>
              <a:t>  </a:t>
            </a:r>
          </a:p>
          <a:p>
            <a:r>
              <a:rPr lang="fr-FR"/>
              <a:t>for layer in L..0:</a:t>
            </a:r>
          </a:p>
          <a:p>
            <a:r>
              <a:rPr lang="fr-FR"/>
              <a:t>  </a:t>
            </a:r>
            <a:r>
              <a:rPr lang="fr-FR" err="1"/>
              <a:t>neighbors</a:t>
            </a:r>
            <a:r>
              <a:rPr lang="fr-FR"/>
              <a:t> </a:t>
            </a:r>
            <a:r>
              <a:rPr lang="fr-FR">
                <a:sym typeface="Wingdings" panose="05000000000000000000" pitchFamily="2" charset="2"/>
              </a:rPr>
              <a:t> </a:t>
            </a:r>
            <a:r>
              <a:rPr lang="fr-FR" err="1">
                <a:sym typeface="Wingdings" panose="05000000000000000000" pitchFamily="2" charset="2"/>
              </a:rPr>
              <a:t>KNNSearch</a:t>
            </a:r>
            <a:r>
              <a:rPr lang="fr-FR">
                <a:sym typeface="Wingdings" panose="05000000000000000000" pitchFamily="2" charset="2"/>
              </a:rPr>
              <a:t>(</a:t>
            </a:r>
            <a:r>
              <a:rPr lang="fr-FR" err="1">
                <a:sym typeface="Wingdings" panose="05000000000000000000" pitchFamily="2" charset="2"/>
              </a:rPr>
              <a:t>node</a:t>
            </a:r>
            <a:r>
              <a:rPr lang="fr-FR">
                <a:sym typeface="Wingdings" panose="05000000000000000000" pitchFamily="2" charset="2"/>
              </a:rPr>
              <a:t>, </a:t>
            </a:r>
            <a:r>
              <a:rPr lang="fr-FR" err="1">
                <a:sym typeface="Wingdings" panose="05000000000000000000" pitchFamily="2" charset="2"/>
              </a:rPr>
              <a:t>current</a:t>
            </a:r>
            <a:r>
              <a:rPr lang="fr-FR">
                <a:sym typeface="Wingdings" panose="05000000000000000000" pitchFamily="2" charset="2"/>
              </a:rPr>
              <a:t>, M2, layer)</a:t>
            </a:r>
          </a:p>
          <a:p>
            <a:r>
              <a:rPr lang="fr-FR">
                <a:sym typeface="Wingdings" panose="05000000000000000000" pitchFamily="2" charset="2"/>
              </a:rPr>
              <a:t>  </a:t>
            </a:r>
            <a:r>
              <a:rPr lang="fr-FR" err="1">
                <a:sym typeface="Wingdings" panose="05000000000000000000" pitchFamily="2" charset="2"/>
              </a:rPr>
              <a:t>toConnect</a:t>
            </a:r>
            <a:r>
              <a:rPr lang="fr-FR">
                <a:sym typeface="Wingdings" panose="05000000000000000000" pitchFamily="2" charset="2"/>
              </a:rPr>
              <a:t>  select(</a:t>
            </a:r>
            <a:r>
              <a:rPr lang="fr-FR" err="1">
                <a:sym typeface="Wingdings" panose="05000000000000000000" pitchFamily="2" charset="2"/>
              </a:rPr>
              <a:t>node</a:t>
            </a:r>
            <a:r>
              <a:rPr lang="fr-FR">
                <a:sym typeface="Wingdings" panose="05000000000000000000" pitchFamily="2" charset="2"/>
              </a:rPr>
              <a:t>, </a:t>
            </a:r>
            <a:r>
              <a:rPr lang="fr-FR" err="1">
                <a:sym typeface="Wingdings" panose="05000000000000000000" pitchFamily="2" charset="2"/>
              </a:rPr>
              <a:t>neighbors</a:t>
            </a:r>
            <a:r>
              <a:rPr lang="fr-FR">
                <a:sym typeface="Wingdings" panose="05000000000000000000" pitchFamily="2" charset="2"/>
              </a:rPr>
              <a:t>, M)</a:t>
            </a:r>
          </a:p>
          <a:p>
            <a:r>
              <a:rPr lang="fr-FR">
                <a:sym typeface="Wingdings" panose="05000000000000000000" pitchFamily="2" charset="2"/>
              </a:rPr>
              <a:t>  for n in </a:t>
            </a:r>
            <a:r>
              <a:rPr lang="fr-FR" err="1">
                <a:sym typeface="Wingdings" panose="05000000000000000000" pitchFamily="2" charset="2"/>
              </a:rPr>
              <a:t>toConnect</a:t>
            </a:r>
            <a:r>
              <a:rPr lang="fr-FR">
                <a:sym typeface="Wingdings" panose="05000000000000000000" pitchFamily="2" charset="2"/>
              </a:rPr>
              <a:t>:</a:t>
            </a:r>
          </a:p>
          <a:p>
            <a:r>
              <a:rPr lang="fr-FR">
                <a:sym typeface="Wingdings" panose="05000000000000000000" pitchFamily="2" charset="2"/>
              </a:rPr>
              <a:t>    </a:t>
            </a:r>
            <a:r>
              <a:rPr lang="fr-FR" err="1">
                <a:sym typeface="Wingdings" panose="05000000000000000000" pitchFamily="2" charset="2"/>
              </a:rPr>
              <a:t>connect</a:t>
            </a:r>
            <a:r>
              <a:rPr lang="fr-FR">
                <a:sym typeface="Wingdings" panose="05000000000000000000" pitchFamily="2" charset="2"/>
              </a:rPr>
              <a:t> </a:t>
            </a:r>
            <a:r>
              <a:rPr lang="fr-FR" err="1">
                <a:sym typeface="Wingdings" panose="05000000000000000000" pitchFamily="2" charset="2"/>
              </a:rPr>
              <a:t>node</a:t>
            </a:r>
            <a:r>
              <a:rPr lang="fr-FR">
                <a:sym typeface="Wingdings" panose="05000000000000000000" pitchFamily="2" charset="2"/>
              </a:rPr>
              <a:t> and n</a:t>
            </a:r>
          </a:p>
          <a:p>
            <a:r>
              <a:rPr lang="fr-FR">
                <a:sym typeface="Wingdings" panose="05000000000000000000" pitchFamily="2" charset="2"/>
              </a:rPr>
              <a:t>    </a:t>
            </a:r>
            <a:r>
              <a:rPr lang="fr-FR" err="1">
                <a:sym typeface="Wingdings" panose="05000000000000000000" pitchFamily="2" charset="2"/>
              </a:rPr>
              <a:t>shrink</a:t>
            </a:r>
            <a:r>
              <a:rPr lang="fr-FR">
                <a:sym typeface="Wingdings" panose="05000000000000000000" pitchFamily="2" charset="2"/>
              </a:rPr>
              <a:t> connections of n</a:t>
            </a:r>
          </a:p>
          <a:p>
            <a:r>
              <a:rPr lang="fr-FR">
                <a:sym typeface="Wingdings" panose="05000000000000000000" pitchFamily="2" charset="2"/>
              </a:rPr>
              <a:t>  </a:t>
            </a:r>
            <a:r>
              <a:rPr lang="fr-FR" err="1">
                <a:sym typeface="Wingdings" panose="05000000000000000000" pitchFamily="2" charset="2"/>
              </a:rPr>
              <a:t>current</a:t>
            </a:r>
            <a:r>
              <a:rPr lang="fr-FR">
                <a:sym typeface="Wingdings" panose="05000000000000000000" pitchFamily="2" charset="2"/>
              </a:rPr>
              <a:t>  </a:t>
            </a:r>
            <a:r>
              <a:rPr lang="fr-FR" err="1">
                <a:sym typeface="Wingdings" panose="05000000000000000000" pitchFamily="2" charset="2"/>
              </a:rPr>
              <a:t>neighbors</a:t>
            </a:r>
            <a:endParaRPr lang="fr-FR">
              <a:sym typeface="Wingdings" panose="05000000000000000000" pitchFamily="2" charset="2"/>
            </a:endParaRPr>
          </a:p>
          <a:p>
            <a:r>
              <a:rPr lang="fr-FR">
                <a:sym typeface="Wingdings" panose="05000000000000000000" pitchFamily="2" charset="2"/>
              </a:rPr>
              <a:t>    </a:t>
            </a:r>
            <a:endParaRPr lang="fr-FR"/>
          </a:p>
          <a:p>
            <a:endParaRPr lang="fr-FR"/>
          </a:p>
          <a:p>
            <a:r>
              <a:rPr lang="fr-FR"/>
              <a:t> 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214210D-A489-48C0-BBCB-C66B7D17D644}"/>
              </a:ext>
            </a:extLst>
          </p:cNvPr>
          <p:cNvSpPr txBox="1"/>
          <p:nvPr/>
        </p:nvSpPr>
        <p:spPr>
          <a:xfrm>
            <a:off x="5400675" y="1428155"/>
            <a:ext cx="36316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err="1"/>
              <a:t>KNNSearch</a:t>
            </a:r>
            <a:r>
              <a:rPr lang="fr-FR" b="1"/>
              <a:t>(</a:t>
            </a:r>
            <a:r>
              <a:rPr lang="fr-FR" b="1" err="1"/>
              <a:t>query</a:t>
            </a:r>
            <a:r>
              <a:rPr lang="fr-FR" b="1"/>
              <a:t>, start, k, layer)</a:t>
            </a:r>
          </a:p>
          <a:p>
            <a:r>
              <a:rPr lang="fr-FR"/>
              <a:t>//</a:t>
            </a:r>
            <a:r>
              <a:rPr lang="fr-FR" err="1"/>
              <a:t>returns</a:t>
            </a:r>
            <a:r>
              <a:rPr lang="fr-FR"/>
              <a:t> k </a:t>
            </a:r>
            <a:r>
              <a:rPr lang="fr-FR" err="1"/>
              <a:t>closest</a:t>
            </a:r>
            <a:r>
              <a:rPr lang="fr-FR"/>
              <a:t> </a:t>
            </a:r>
            <a:r>
              <a:rPr lang="fr-FR" err="1"/>
              <a:t>neighbor</a:t>
            </a:r>
            <a:r>
              <a:rPr lang="fr-FR"/>
              <a:t> to </a:t>
            </a:r>
            <a:r>
              <a:rPr lang="fr-FR" err="1"/>
              <a:t>query</a:t>
            </a:r>
            <a:endParaRPr lang="fr-FR"/>
          </a:p>
          <a:p>
            <a:endParaRPr lang="fr-FR"/>
          </a:p>
          <a:p>
            <a:r>
              <a:rPr lang="fr-FR"/>
              <a:t>BFS </a:t>
            </a:r>
            <a:r>
              <a:rPr lang="fr-FR" err="1"/>
              <a:t>from</a:t>
            </a:r>
            <a:r>
              <a:rPr lang="fr-FR"/>
              <a:t> </a:t>
            </a:r>
            <a:r>
              <a:rPr lang="fr-FR" err="1"/>
              <a:t>starting</a:t>
            </a:r>
            <a:r>
              <a:rPr lang="fr-FR"/>
              <a:t> point, explore points </a:t>
            </a:r>
            <a:r>
              <a:rPr lang="fr-FR" err="1"/>
              <a:t>nearest</a:t>
            </a:r>
            <a:r>
              <a:rPr lang="fr-FR"/>
              <a:t> to </a:t>
            </a:r>
            <a:r>
              <a:rPr lang="fr-FR" err="1"/>
              <a:t>query</a:t>
            </a:r>
            <a:r>
              <a:rPr lang="fr-FR"/>
              <a:t> first.</a:t>
            </a:r>
          </a:p>
          <a:p>
            <a:endParaRPr lang="fr-FR"/>
          </a:p>
          <a:p>
            <a:r>
              <a:rPr lang="fr-FR"/>
              <a:t>Stop condition</a:t>
            </a:r>
          </a:p>
          <a:p>
            <a:r>
              <a:rPr lang="fr-FR" err="1"/>
              <a:t>Worst</a:t>
            </a:r>
            <a:r>
              <a:rPr lang="fr-FR"/>
              <a:t> </a:t>
            </a:r>
            <a:r>
              <a:rPr lang="fr-FR" err="1"/>
              <a:t>neighbor</a:t>
            </a:r>
            <a:r>
              <a:rPr lang="fr-FR"/>
              <a:t> </a:t>
            </a:r>
            <a:r>
              <a:rPr lang="fr-FR" err="1"/>
              <a:t>found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better</a:t>
            </a:r>
            <a:r>
              <a:rPr lang="fr-FR"/>
              <a:t> </a:t>
            </a:r>
            <a:r>
              <a:rPr lang="fr-FR" err="1"/>
              <a:t>than</a:t>
            </a:r>
            <a:r>
              <a:rPr lang="fr-FR"/>
              <a:t> best candidate to </a:t>
            </a:r>
            <a:r>
              <a:rPr lang="fr-FR" err="1"/>
              <a:t>visit</a:t>
            </a:r>
            <a:r>
              <a:rPr lang="fr-FR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6A228B6-CA40-4BD6-B6D2-ECE5238B2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645" y="2722986"/>
            <a:ext cx="3015844" cy="379412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3DFDB21-0E65-4F8B-826C-00382B315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9441" y="672506"/>
            <a:ext cx="2182985" cy="15112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EE0A92D-7C03-49E9-8552-721B7DF0F9E4}"/>
              </a:ext>
            </a:extLst>
          </p:cNvPr>
          <p:cNvSpPr txBox="1"/>
          <p:nvPr/>
        </p:nvSpPr>
        <p:spPr>
          <a:xfrm>
            <a:off x="11462018" y="2078982"/>
            <a:ext cx="64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layer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F40FB99-C826-42AE-9D42-4CC80FAF2756}"/>
              </a:ext>
            </a:extLst>
          </p:cNvPr>
          <p:cNvSpPr txBox="1"/>
          <p:nvPr/>
        </p:nvSpPr>
        <p:spPr>
          <a:xfrm>
            <a:off x="9060688" y="347960"/>
            <a:ext cx="119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probability</a:t>
            </a:r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90080-5399-461B-BBFE-661A66EFB0F5}"/>
              </a:ext>
            </a:extLst>
          </p:cNvPr>
          <p:cNvSpPr txBox="1"/>
          <p:nvPr/>
        </p:nvSpPr>
        <p:spPr>
          <a:xfrm>
            <a:off x="2785992" y="6197930"/>
            <a:ext cx="64849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ea typeface="+mn-lt"/>
                <a:cs typeface="+mn-lt"/>
                <a:hlinkClick r:id="rId5"/>
              </a:rPr>
              <a:t>https://arxiv.org/ftp/arxiv/papers/1603/1603.09320.pdf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80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6927FCF5-C85F-499D-8F69-AF30D9C98679}"/>
              </a:ext>
            </a:extLst>
          </p:cNvPr>
          <p:cNvCxnSpPr>
            <a:cxnSpLocks/>
          </p:cNvCxnSpPr>
          <p:nvPr/>
        </p:nvCxnSpPr>
        <p:spPr>
          <a:xfrm flipH="1">
            <a:off x="2609609" y="3882546"/>
            <a:ext cx="1705696" cy="87654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Still</a:t>
            </a:r>
            <a:r>
              <a:rPr lang="fr-FR"/>
              <a:t> state of the art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F73E9-195F-4F82-90B3-91A2458F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150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/>
              <a:t>EFANNA NSG</a:t>
            </a:r>
            <a:r>
              <a:rPr lang="fr-FR"/>
              <a:t> (Alibaba)</a:t>
            </a:r>
          </a:p>
          <a:p>
            <a:pPr marL="0" indent="0">
              <a:buNone/>
            </a:pPr>
            <a:r>
              <a:rPr lang="fr-FR">
                <a:hlinkClick r:id="rId3"/>
              </a:rPr>
              <a:t>http://www.vldb.org/pvldb/vol12/p461-fu.pdf</a:t>
            </a:r>
            <a:endParaRPr lang="fr-FR"/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B34C1EF-02ED-4DEA-8C4C-412C9223C388}"/>
              </a:ext>
            </a:extLst>
          </p:cNvPr>
          <p:cNvSpPr/>
          <p:nvPr/>
        </p:nvSpPr>
        <p:spPr>
          <a:xfrm>
            <a:off x="2543175" y="4689178"/>
            <a:ext cx="133350" cy="133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7891ADB-07AB-4AC1-9390-2F1B6DDFF033}"/>
              </a:ext>
            </a:extLst>
          </p:cNvPr>
          <p:cNvSpPr/>
          <p:nvPr/>
        </p:nvSpPr>
        <p:spPr>
          <a:xfrm>
            <a:off x="4276726" y="3787775"/>
            <a:ext cx="133350" cy="133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80E659C-7CA6-4A5E-A284-1D016ECCC347}"/>
              </a:ext>
            </a:extLst>
          </p:cNvPr>
          <p:cNvSpPr/>
          <p:nvPr/>
        </p:nvSpPr>
        <p:spPr>
          <a:xfrm>
            <a:off x="628650" y="2774653"/>
            <a:ext cx="3962400" cy="39624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B877AB-56D3-4F8B-8952-D062F534F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225" y="2902627"/>
            <a:ext cx="4949776" cy="3706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C6ADD5F2-A9CC-4291-91AF-8CCE998497E8}"/>
              </a:ext>
            </a:extLst>
          </p:cNvPr>
          <p:cNvSpPr/>
          <p:nvPr/>
        </p:nvSpPr>
        <p:spPr>
          <a:xfrm>
            <a:off x="2362201" y="1873250"/>
            <a:ext cx="3962400" cy="39624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F2E9C9F-7C6F-40A8-B7E4-309FDAFD689C}"/>
              </a:ext>
            </a:extLst>
          </p:cNvPr>
          <p:cNvSpPr/>
          <p:nvPr/>
        </p:nvSpPr>
        <p:spPr>
          <a:xfrm>
            <a:off x="2886075" y="5655966"/>
            <a:ext cx="133350" cy="133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C75B4DB-8565-406A-B6ED-317A37635C67}"/>
              </a:ext>
            </a:extLst>
          </p:cNvPr>
          <p:cNvSpPr/>
          <p:nvPr/>
        </p:nvSpPr>
        <p:spPr>
          <a:xfrm>
            <a:off x="1581148" y="3722390"/>
            <a:ext cx="2066926" cy="206692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2D2F3AA-7EA8-4B21-BE9B-4117444AFF5C}"/>
              </a:ext>
            </a:extLst>
          </p:cNvPr>
          <p:cNvSpPr/>
          <p:nvPr/>
        </p:nvSpPr>
        <p:spPr>
          <a:xfrm>
            <a:off x="1919287" y="4670127"/>
            <a:ext cx="2066926" cy="206692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158A5DE-08CD-48D3-A71C-A15D56326F93}"/>
              </a:ext>
            </a:extLst>
          </p:cNvPr>
          <p:cNvSpPr/>
          <p:nvPr/>
        </p:nvSpPr>
        <p:spPr>
          <a:xfrm>
            <a:off x="2476500" y="5337175"/>
            <a:ext cx="133350" cy="133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9A941C7-C871-437B-9EA2-8FE82E078E04}"/>
              </a:ext>
            </a:extLst>
          </p:cNvPr>
          <p:cNvSpPr/>
          <p:nvPr/>
        </p:nvSpPr>
        <p:spPr>
          <a:xfrm>
            <a:off x="6038848" y="5541516"/>
            <a:ext cx="133350" cy="133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925E04-5A61-4E78-A646-D67274EF89B2}"/>
              </a:ext>
            </a:extLst>
          </p:cNvPr>
          <p:cNvSpPr/>
          <p:nvPr/>
        </p:nvSpPr>
        <p:spPr>
          <a:xfrm>
            <a:off x="400049" y="6027469"/>
            <a:ext cx="6496050" cy="74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3A28D44-0A84-4C18-9031-FEB8F0809196}"/>
              </a:ext>
            </a:extLst>
          </p:cNvPr>
          <p:cNvSpPr txBox="1"/>
          <p:nvPr/>
        </p:nvSpPr>
        <p:spPr>
          <a:xfrm>
            <a:off x="628650" y="6230637"/>
            <a:ext cx="596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Connect</a:t>
            </a:r>
            <a:r>
              <a:rPr lang="fr-FR"/>
              <a:t> p and q </a:t>
            </a:r>
            <a:r>
              <a:rPr lang="fr-FR" err="1"/>
              <a:t>iif</a:t>
            </a:r>
            <a:r>
              <a:rPr lang="fr-FR"/>
              <a:t>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F3FA7E7B-F6CD-48D8-81B5-73F49ACD8A24}"/>
                  </a:ext>
                </a:extLst>
              </p:cNvPr>
              <p:cNvSpPr txBox="1"/>
              <p:nvPr/>
            </p:nvSpPr>
            <p:spPr>
              <a:xfrm>
                <a:off x="2914640" y="6256131"/>
                <a:ext cx="3257558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F3FA7E7B-F6CD-48D8-81B5-73F49ACD8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640" y="6256131"/>
                <a:ext cx="3257558" cy="312650"/>
              </a:xfrm>
              <a:prstGeom prst="rect">
                <a:avLst/>
              </a:prstGeom>
              <a:blipFill>
                <a:blip r:embed="rId5"/>
                <a:stretch>
                  <a:fillRect l="-1124" r="-149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22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Still</a:t>
            </a:r>
            <a:r>
              <a:rPr lang="fr-FR"/>
              <a:t> state of the art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F73E9-195F-4F82-90B3-91A2458F7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/>
              <a:t>NGT ONNG (</a:t>
            </a:r>
            <a:r>
              <a:rPr lang="fr-FR" b="1" err="1"/>
              <a:t>yahoo</a:t>
            </a:r>
            <a:r>
              <a:rPr lang="fr-FR" b="1"/>
              <a:t> Japan)</a:t>
            </a:r>
          </a:p>
          <a:p>
            <a:pPr marL="0" indent="0">
              <a:buNone/>
            </a:pPr>
            <a:r>
              <a:rPr lang="fr-FR" err="1"/>
              <a:t>Same</a:t>
            </a:r>
            <a:r>
              <a:rPr lang="fr-FR"/>
              <a:t> </a:t>
            </a:r>
            <a:r>
              <a:rPr lang="fr-FR" err="1"/>
              <a:t>principle</a:t>
            </a:r>
            <a:r>
              <a:rPr lang="fr-FR"/>
              <a:t> </a:t>
            </a:r>
            <a:r>
              <a:rPr lang="fr-FR" err="1"/>
              <a:t>than</a:t>
            </a:r>
            <a:r>
              <a:rPr lang="fr-FR"/>
              <a:t> </a:t>
            </a:r>
            <a:r>
              <a:rPr lang="fr-FR" err="1"/>
              <a:t>hnsw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extra </a:t>
            </a:r>
            <a:r>
              <a:rPr lang="fr-FR" err="1"/>
              <a:t>heuristics</a:t>
            </a:r>
            <a:r>
              <a:rPr lang="fr-FR"/>
              <a:t> to </a:t>
            </a:r>
            <a:r>
              <a:rPr lang="fr-FR" err="1"/>
              <a:t>decide</a:t>
            </a:r>
            <a:r>
              <a:rPr lang="fr-FR"/>
              <a:t> </a:t>
            </a:r>
            <a:r>
              <a:rPr lang="fr-FR" err="1"/>
              <a:t>which</a:t>
            </a:r>
            <a:r>
              <a:rPr lang="fr-FR"/>
              <a:t> connections to </a:t>
            </a:r>
            <a:r>
              <a:rPr lang="fr-FR" err="1"/>
              <a:t>cut</a:t>
            </a:r>
            <a:r>
              <a:rPr lang="fr-FR"/>
              <a:t> </a:t>
            </a:r>
            <a:r>
              <a:rPr lang="fr-FR" err="1"/>
              <a:t>when</a:t>
            </a:r>
            <a:r>
              <a:rPr lang="fr-FR"/>
              <a:t> a </a:t>
            </a:r>
            <a:r>
              <a:rPr lang="fr-FR" err="1"/>
              <a:t>node</a:t>
            </a:r>
            <a:r>
              <a:rPr lang="fr-FR"/>
              <a:t> has </a:t>
            </a:r>
            <a:r>
              <a:rPr lang="fr-FR" err="1"/>
              <a:t>too</a:t>
            </a:r>
            <a:r>
              <a:rPr lang="fr-FR"/>
              <a:t> </a:t>
            </a:r>
            <a:r>
              <a:rPr lang="fr-FR" err="1"/>
              <a:t>many</a:t>
            </a:r>
            <a:r>
              <a:rPr lang="fr-FR"/>
              <a:t> connections.</a:t>
            </a:r>
          </a:p>
          <a:p>
            <a:pPr marL="0" indent="0">
              <a:buNone/>
            </a:pPr>
            <a:r>
              <a:rPr lang="fr-FR">
                <a:hlinkClick r:id="rId3"/>
              </a:rPr>
              <a:t>https://arxiv.org/pdf/1810.07355.pdf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3807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2EA8658-7D86-43A3-802F-3DE3B01712EB}"/>
              </a:ext>
            </a:extLst>
          </p:cNvPr>
          <p:cNvSpPr/>
          <p:nvPr/>
        </p:nvSpPr>
        <p:spPr>
          <a:xfrm>
            <a:off x="838200" y="714375"/>
            <a:ext cx="2313561" cy="6286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820B4D0-46B5-4FF5-A56D-D5ED8DAC7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918"/>
            <a:ext cx="10515600" cy="1325563"/>
          </a:xfrm>
        </p:spPr>
        <p:txBody>
          <a:bodyPr/>
          <a:lstStyle/>
          <a:p>
            <a:r>
              <a:rPr lang="fr-FR" b="1" dirty="0"/>
              <a:t>5 - IVF</a:t>
            </a:r>
          </a:p>
        </p:txBody>
      </p:sp>
      <p:pic>
        <p:nvPicPr>
          <p:cNvPr id="6146" name="Picture 2" descr="x-carte-france-13-regions-hq - Mind The Map">
            <a:extLst>
              <a:ext uri="{FF2B5EF4-FFF2-40B4-BE49-F238E27FC236}">
                <a16:creationId xmlns:a16="http://schemas.microsoft.com/office/drawing/2014/main" id="{F651063C-A445-7C98-823C-7D6EA44BE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42" y="15750"/>
            <a:ext cx="6113677" cy="684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824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48698-0A08-75AB-6762-229D25F3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IVF (Inverted Flat index)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12B00-0DBD-E07A-B8B7-2D0396E2FC8E}"/>
              </a:ext>
            </a:extLst>
          </p:cNvPr>
          <p:cNvSpPr txBox="1"/>
          <p:nvPr/>
        </p:nvSpPr>
        <p:spPr>
          <a:xfrm>
            <a:off x="838200" y="3576611"/>
            <a:ext cx="42777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Search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Find the closest cluster centers using an exhaustive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Then, explore all the points in the previously selected clusters and select the k closest to the input query.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E63D5-F0E2-FF09-BC44-980FC1FF7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573" y="2093988"/>
            <a:ext cx="5233076" cy="3124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AA916-1D21-4115-E6C6-2AFDC815E841}"/>
              </a:ext>
            </a:extLst>
          </p:cNvPr>
          <p:cNvSpPr txBox="1"/>
          <p:nvPr/>
        </p:nvSpPr>
        <p:spPr>
          <a:xfrm>
            <a:off x="838200" y="2038163"/>
            <a:ext cx="47843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Index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K-mean algorithm to find N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Put each vector in the corresponding cluster </a:t>
            </a: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444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A66067-9F7F-2BAF-26AF-4E2A52CBD0EB}"/>
              </a:ext>
            </a:extLst>
          </p:cNvPr>
          <p:cNvSpPr txBox="1"/>
          <p:nvPr/>
        </p:nvSpPr>
        <p:spPr>
          <a:xfrm>
            <a:off x="1079771" y="1108953"/>
            <a:ext cx="104183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Congrats! You now know the main categories of KNN indices!</a:t>
            </a:r>
          </a:p>
          <a:p>
            <a:endParaRPr lang="en-US" sz="2800" dirty="0"/>
          </a:p>
          <a:p>
            <a:r>
              <a:rPr lang="en-US" sz="2800" dirty="0"/>
              <a:t>The bad news is that all these algorithms use too much RAM so scale to Billions of items!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D7108-7D29-1072-9C78-752EB2BE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158" y="3132284"/>
            <a:ext cx="8173591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27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2">
            <a:extLst>
              <a:ext uri="{FF2B5EF4-FFF2-40B4-BE49-F238E27FC236}">
                <a16:creationId xmlns:a16="http://schemas.microsoft.com/office/drawing/2014/main" id="{D7D18CD9-DB3B-44AC-A358-6CA3000F33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28634" y="0"/>
            <a:ext cx="13118235" cy="6858000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2EA8658-7D86-43A3-802F-3DE3B01712EB}"/>
              </a:ext>
            </a:extLst>
          </p:cNvPr>
          <p:cNvSpPr/>
          <p:nvPr/>
        </p:nvSpPr>
        <p:spPr>
          <a:xfrm>
            <a:off x="838200" y="714375"/>
            <a:ext cx="4930302" cy="6286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820B4D0-46B5-4FF5-A56D-D5ED8DAC7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918"/>
            <a:ext cx="10515600" cy="1325563"/>
          </a:xfrm>
        </p:spPr>
        <p:txBody>
          <a:bodyPr/>
          <a:lstStyle/>
          <a:p>
            <a:r>
              <a:rPr lang="fr-FR" b="1" dirty="0"/>
              <a:t>6 – </a:t>
            </a:r>
            <a:r>
              <a:rPr lang="fr-FR" b="1" dirty="0" err="1"/>
              <a:t>Quantized</a:t>
            </a:r>
            <a:r>
              <a:rPr lang="fr-FR" b="1" dirty="0"/>
              <a:t> Indices</a:t>
            </a:r>
          </a:p>
        </p:txBody>
      </p:sp>
    </p:spTree>
    <p:extLst>
      <p:ext uri="{BB962C8B-B14F-4D97-AF65-F5344CB8AC3E}">
        <p14:creationId xmlns:p14="http://schemas.microsoft.com/office/powerpoint/2010/main" val="196225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FDED6-66B2-D6E9-CBF6-03E45D3A5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3194" cy="1325563"/>
          </a:xfrm>
        </p:spPr>
        <p:txBody>
          <a:bodyPr/>
          <a:lstStyle/>
          <a:p>
            <a:r>
              <a:rPr lang="en-US" dirty="0"/>
              <a:t>Deep learning model to learn the Bandit signal</a:t>
            </a:r>
          </a:p>
        </p:txBody>
      </p:sp>
      <p:pic>
        <p:nvPicPr>
          <p:cNvPr id="3" name="Image 8">
            <a:extLst>
              <a:ext uri="{FF2B5EF4-FFF2-40B4-BE49-F238E27FC236}">
                <a16:creationId xmlns:a16="http://schemas.microsoft.com/office/drawing/2014/main" id="{15BF124F-2832-0B0C-BD8E-4F5A06BD5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074"/>
          <a:stretch/>
        </p:blipFill>
        <p:spPr>
          <a:xfrm>
            <a:off x="2421051" y="1679050"/>
            <a:ext cx="7309705" cy="32996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0265EE-0294-AA4A-B21F-C4CCB4E31868}"/>
              </a:ext>
            </a:extLst>
          </p:cNvPr>
          <p:cNvSpPr/>
          <p:nvPr/>
        </p:nvSpPr>
        <p:spPr>
          <a:xfrm>
            <a:off x="1946356" y="2491607"/>
            <a:ext cx="3677263" cy="37949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42A9A-9D8A-3789-BAB1-9FA3D2866425}"/>
              </a:ext>
            </a:extLst>
          </p:cNvPr>
          <p:cNvSpPr txBox="1"/>
          <p:nvPr/>
        </p:nvSpPr>
        <p:spPr>
          <a:xfrm>
            <a:off x="6341374" y="5187166"/>
            <a:ext cx="3293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Precompute offline the finetuned product embeddings and store it in a KNN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D932B-CE44-FD54-B9DC-ED647D31888C}"/>
              </a:ext>
            </a:extLst>
          </p:cNvPr>
          <p:cNvSpPr txBox="1"/>
          <p:nvPr/>
        </p:nvSpPr>
        <p:spPr>
          <a:xfrm>
            <a:off x="6341374" y="1765805"/>
            <a:ext cx="200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(Click or no click)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D8F848-CF7B-B8F8-027A-F706451BE330}"/>
              </a:ext>
            </a:extLst>
          </p:cNvPr>
          <p:cNvSpPr/>
          <p:nvPr/>
        </p:nvSpPr>
        <p:spPr>
          <a:xfrm>
            <a:off x="6075903" y="2491606"/>
            <a:ext cx="3677263" cy="37949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E4202-918A-B5FA-2ECE-714D498FBF10}"/>
              </a:ext>
            </a:extLst>
          </p:cNvPr>
          <p:cNvSpPr txBox="1"/>
          <p:nvPr/>
        </p:nvSpPr>
        <p:spPr>
          <a:xfrm>
            <a:off x="2313174" y="5187166"/>
            <a:ext cx="3213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list of product embeddings seen by user.</a:t>
            </a:r>
          </a:p>
          <a:p>
            <a:r>
              <a:rPr lang="en-US" dirty="0"/>
              <a:t>Model inferred online</a:t>
            </a:r>
          </a:p>
        </p:txBody>
      </p:sp>
    </p:spTree>
    <p:extLst>
      <p:ext uri="{BB962C8B-B14F-4D97-AF65-F5344CB8AC3E}">
        <p14:creationId xmlns:p14="http://schemas.microsoft.com/office/powerpoint/2010/main" val="3418507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D52D-DC47-43A3-4B41-7DBC4DC2F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Scalar quantization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EF8A7-EFDB-5A87-E0AE-62658DAB5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046" y="1928603"/>
            <a:ext cx="7354326" cy="3000794"/>
          </a:xfrm>
          <a:prstGeom prst="rect">
            <a:avLst/>
          </a:prstGeom>
        </p:spPr>
      </p:pic>
      <p:pic>
        <p:nvPicPr>
          <p:cNvPr id="5" name="Picture 2" descr="Sound quantization">
            <a:extLst>
              <a:ext uri="{FF2B5EF4-FFF2-40B4-BE49-F238E27FC236}">
                <a16:creationId xmlns:a16="http://schemas.microsoft.com/office/drawing/2014/main" id="{787F019C-6426-DFEE-1A4E-586609ED0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590" y="3061251"/>
            <a:ext cx="7256820" cy="30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46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EFEF-F662-F942-11F4-D4F4EE37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Quantization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68B06-F473-F6FB-F4E6-73B50BD74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26" y="1814970"/>
            <a:ext cx="9759726" cy="43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67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Les investisseurs se ruent sur la fusion nucléaire - Sfen">
            <a:extLst>
              <a:ext uri="{FF2B5EF4-FFF2-40B4-BE49-F238E27FC236}">
                <a16:creationId xmlns:a16="http://schemas.microsoft.com/office/drawing/2014/main" id="{B1C05544-29BD-9A3C-1259-4F1E1AE4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2EA8658-7D86-43A3-802F-3DE3B01712EB}"/>
              </a:ext>
            </a:extLst>
          </p:cNvPr>
          <p:cNvSpPr/>
          <p:nvPr/>
        </p:nvSpPr>
        <p:spPr>
          <a:xfrm>
            <a:off x="838200" y="714375"/>
            <a:ext cx="3582971" cy="6286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820B4D0-46B5-4FF5-A56D-D5ED8DAC7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918"/>
            <a:ext cx="10515600" cy="1325563"/>
          </a:xfrm>
        </p:spPr>
        <p:txBody>
          <a:bodyPr/>
          <a:lstStyle/>
          <a:p>
            <a:r>
              <a:rPr lang="fr-FR" b="1" dirty="0"/>
              <a:t>7 – KNN Fusion</a:t>
            </a:r>
          </a:p>
        </p:txBody>
      </p:sp>
    </p:spTree>
    <p:extLst>
      <p:ext uri="{BB962C8B-B14F-4D97-AF65-F5344CB8AC3E}">
        <p14:creationId xmlns:p14="http://schemas.microsoft.com/office/powerpoint/2010/main" val="634266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648EC-8939-93A5-3CD7-2DCD85FA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i="0" dirty="0">
                <a:effectLst/>
                <a:latin typeface="sfmono-regular"/>
              </a:rPr>
              <a:t>OPQ64_256,IVF131072_HNSW32,PQ64x8-nprobe=18,efSearch=36,ht=2048.index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36982-F447-AE0A-EB3E-C6FB0EE9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089" y="1967928"/>
            <a:ext cx="6135822" cy="43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57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e putting de golf">
            <a:extLst>
              <a:ext uri="{FF2B5EF4-FFF2-40B4-BE49-F238E27FC236}">
                <a16:creationId xmlns:a16="http://schemas.microsoft.com/office/drawing/2014/main" id="{CC7C5630-5F07-869F-A75D-E5D480036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802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2EA8658-7D86-43A3-802F-3DE3B01712EB}"/>
              </a:ext>
            </a:extLst>
          </p:cNvPr>
          <p:cNvSpPr/>
          <p:nvPr/>
        </p:nvSpPr>
        <p:spPr>
          <a:xfrm>
            <a:off x="838200" y="714375"/>
            <a:ext cx="4893297" cy="6286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820B4D0-46B5-4FF5-A56D-D5ED8DAC7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9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8- KNN in practice!</a:t>
            </a:r>
            <a:endParaRPr lang="fr-FR" sz="4000" b="1" dirty="0"/>
          </a:p>
        </p:txBody>
      </p:sp>
    </p:spTree>
    <p:extLst>
      <p:ext uri="{BB962C8B-B14F-4D97-AF65-F5344CB8AC3E}">
        <p14:creationId xmlns:p14="http://schemas.microsoft.com/office/powerpoint/2010/main" val="3699380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92B5-BCBB-AF78-05AA-4E64005ED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KNN in practice!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FE530-DFED-E66C-6AB7-7E811692D841}"/>
              </a:ext>
            </a:extLst>
          </p:cNvPr>
          <p:cNvSpPr txBox="1"/>
          <p:nvPr/>
        </p:nvSpPr>
        <p:spPr>
          <a:xfrm>
            <a:off x="1469797" y="1690688"/>
            <a:ext cx="89185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Faiss</a:t>
            </a:r>
            <a:r>
              <a:rPr lang="en-US" dirty="0"/>
              <a:t>: a library implementing very efficiently the most common indexing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C++ lib with many bindings (ex: python)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https://github.com/facebookresearch/faiss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Hnswlib</a:t>
            </a:r>
            <a:r>
              <a:rPr lang="en-US" dirty="0"/>
              <a:t>: Opensource library for HNSW, Criteo contributed actively on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C++ lib with python and Java bindings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https://github.com/nmslib/hnswlib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Autofaiss</a:t>
            </a:r>
            <a:r>
              <a:rPr lang="en-US" dirty="0"/>
              <a:t>: Opensource python library to automatically create KNN indices from your dataset (Can create in few hours)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Wrapper library on top of </a:t>
            </a:r>
            <a:r>
              <a:rPr lang="en-US" dirty="0" err="1"/>
              <a:t>Faiss</a:t>
            </a:r>
            <a:r>
              <a:rPr lang="en-US" dirty="0"/>
              <a:t> to simplify its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It is possible to build a large (400 million vectors, 2TB) KNN index in 3 hours -in 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low amount of memory (16 GB)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with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latency in milliseconds (10ms)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article: </a:t>
            </a:r>
            <a:r>
              <a:rPr lang="en-US" dirty="0">
                <a:hlinkClick r:id="rId4"/>
              </a:rPr>
              <a:t>https://medium.com/criteo-engineering/introducing-autofaiss-an-automatic-k-nearest-neighbor-indexing-library-at-scale-c90842005a11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https://github.com/criteo/autofaiss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46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6E100-0F52-1392-F969-B40AD5552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54C92-769E-FF0E-DF31-D064841E8BEA}"/>
              </a:ext>
            </a:extLst>
          </p:cNvPr>
          <p:cNvSpPr txBox="1"/>
          <p:nvPr/>
        </p:nvSpPr>
        <p:spPr>
          <a:xfrm>
            <a:off x="693872" y="6235696"/>
            <a:ext cx="1117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https://rom1504.github.io/clip-retrieval/?back=https%3A%2F%2Fknn.laion.ai&amp;index=laion5B-H-14&amp;useMclip=false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BF4F53-3A57-2EBA-6974-59B12ED0A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646" y="1501337"/>
            <a:ext cx="9845533" cy="456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52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Benchmark Results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31BF8F-8FB4-4389-AA25-0411CA318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275" y="1055318"/>
            <a:ext cx="6072486" cy="43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39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EC3B7-F5E2-A6DF-AB7E-08B6996A0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29" y="2418744"/>
            <a:ext cx="10879318" cy="2604973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Hybrid KNN (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DiskANN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SPANN, …)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Optimization for inner product (QUIPS, SCANN, …)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Compressed embeddings at training time (ROBE-Z, SCMA, …)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NeurIPS’21: Billion-Scale Approximate Nearest Neighbor Search Challenge (http://big-ann-benchmarks.com)</a:t>
            </a:r>
            <a:endParaRPr lang="en-US" sz="4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2FF303-481E-6CDB-F88A-8C87805641DE}"/>
              </a:ext>
            </a:extLst>
          </p:cNvPr>
          <p:cNvSpPr txBox="1">
            <a:spLocks/>
          </p:cNvSpPr>
          <p:nvPr/>
        </p:nvSpPr>
        <p:spPr>
          <a:xfrm>
            <a:off x="838200" y="5080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Current research in the domain</a:t>
            </a:r>
          </a:p>
        </p:txBody>
      </p:sp>
    </p:spTree>
    <p:extLst>
      <p:ext uri="{BB962C8B-B14F-4D97-AF65-F5344CB8AC3E}">
        <p14:creationId xmlns:p14="http://schemas.microsoft.com/office/powerpoint/2010/main" val="29828528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7B80A-B80B-7217-B07B-BB44DDDC3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5484"/>
            <a:ext cx="9144000" cy="2387600"/>
          </a:xfrm>
        </p:spPr>
        <p:txBody>
          <a:bodyPr/>
          <a:lstStyle/>
          <a:p>
            <a:r>
              <a:rPr lang="en-US" dirty="0"/>
              <a:t>Time to practice!</a:t>
            </a:r>
          </a:p>
        </p:txBody>
      </p:sp>
    </p:spTree>
    <p:extLst>
      <p:ext uri="{BB962C8B-B14F-4D97-AF65-F5344CB8AC3E}">
        <p14:creationId xmlns:p14="http://schemas.microsoft.com/office/powerpoint/2010/main" val="214007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D520-3232-0C47-ACC6-828981540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21" y="-77589"/>
            <a:ext cx="10515600" cy="1325563"/>
          </a:xfrm>
        </p:spPr>
        <p:txBody>
          <a:bodyPr/>
          <a:lstStyle/>
          <a:p>
            <a:r>
              <a:rPr lang="en-FR"/>
              <a:t>Where did we stop 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D2077-B3AF-404D-8447-35585438CAA1}"/>
              </a:ext>
            </a:extLst>
          </p:cNvPr>
          <p:cNvGrpSpPr/>
          <p:nvPr/>
        </p:nvGrpSpPr>
        <p:grpSpPr>
          <a:xfrm>
            <a:off x="613612" y="1462088"/>
            <a:ext cx="1961147" cy="571346"/>
            <a:chOff x="577516" y="1618401"/>
            <a:chExt cx="1961147" cy="57134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0216DA0-F98D-7D43-9473-C04B80068E99}"/>
                </a:ext>
              </a:extLst>
            </p:cNvPr>
            <p:cNvSpPr/>
            <p:nvPr/>
          </p:nvSpPr>
          <p:spPr>
            <a:xfrm>
              <a:off x="577516" y="1690688"/>
              <a:ext cx="1961147" cy="4990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21F93D0-9E18-0546-8EE8-FBC0FD1FA604}"/>
                </a:ext>
              </a:extLst>
            </p:cNvPr>
            <p:cNvSpPr/>
            <p:nvPr/>
          </p:nvSpPr>
          <p:spPr>
            <a:xfrm>
              <a:off x="621631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FR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909CB5A-BCC2-B244-B925-0C641A1699AA}"/>
                </a:ext>
              </a:extLst>
            </p:cNvPr>
            <p:cNvSpPr/>
            <p:nvPr/>
          </p:nvSpPr>
          <p:spPr>
            <a:xfrm>
              <a:off x="1098883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2</a:t>
              </a:r>
              <a:endParaRPr lang="en-FR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BEAA095-4A52-D04F-80A9-0BD46C90ADD2}"/>
                </a:ext>
              </a:extLst>
            </p:cNvPr>
            <p:cNvSpPr/>
            <p:nvPr/>
          </p:nvSpPr>
          <p:spPr>
            <a:xfrm>
              <a:off x="1576135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5</a:t>
              </a:r>
              <a:endParaRPr lang="en-FR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F38A68-52AE-9940-8457-F7FB3EF5DDDC}"/>
                </a:ext>
              </a:extLst>
            </p:cNvPr>
            <p:cNvSpPr txBox="1"/>
            <p:nvPr/>
          </p:nvSpPr>
          <p:spPr>
            <a:xfrm>
              <a:off x="2053387" y="1618401"/>
              <a:ext cx="433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800" b="1">
                  <a:solidFill>
                    <a:schemeClr val="accent1"/>
                  </a:solidFill>
                </a:rPr>
                <a:t>…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422B7C-5DCD-EC4B-B015-29DC19569B6E}"/>
              </a:ext>
            </a:extLst>
          </p:cNvPr>
          <p:cNvGrpSpPr/>
          <p:nvPr/>
        </p:nvGrpSpPr>
        <p:grpSpPr>
          <a:xfrm>
            <a:off x="613612" y="2009566"/>
            <a:ext cx="1961147" cy="571346"/>
            <a:chOff x="577516" y="1618401"/>
            <a:chExt cx="1961147" cy="571346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59AC1A5-02AA-6F40-BEB0-E8A0ADBB78ED}"/>
                </a:ext>
              </a:extLst>
            </p:cNvPr>
            <p:cNvSpPr/>
            <p:nvPr/>
          </p:nvSpPr>
          <p:spPr>
            <a:xfrm>
              <a:off x="577516" y="1690688"/>
              <a:ext cx="1961147" cy="4990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51D1657-340D-B54E-AA2E-07F96804E816}"/>
                </a:ext>
              </a:extLst>
            </p:cNvPr>
            <p:cNvSpPr/>
            <p:nvPr/>
          </p:nvSpPr>
          <p:spPr>
            <a:xfrm>
              <a:off x="621631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FR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23E75C0-4E09-DE43-A009-7A6D5BDDFC42}"/>
                </a:ext>
              </a:extLst>
            </p:cNvPr>
            <p:cNvSpPr/>
            <p:nvPr/>
          </p:nvSpPr>
          <p:spPr>
            <a:xfrm>
              <a:off x="1098883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9</a:t>
              </a:r>
              <a:endParaRPr lang="en-FR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823AA1F-8E34-9F41-BD78-E56A99E4AFAE}"/>
                </a:ext>
              </a:extLst>
            </p:cNvPr>
            <p:cNvSpPr/>
            <p:nvPr/>
          </p:nvSpPr>
          <p:spPr>
            <a:xfrm>
              <a:off x="1576135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6</a:t>
              </a:r>
              <a:endParaRPr lang="en-FR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EC57AC-B268-6247-9268-D4D9D82D7E8A}"/>
                </a:ext>
              </a:extLst>
            </p:cNvPr>
            <p:cNvSpPr txBox="1"/>
            <p:nvPr/>
          </p:nvSpPr>
          <p:spPr>
            <a:xfrm>
              <a:off x="2053387" y="1618401"/>
              <a:ext cx="433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800" b="1">
                  <a:solidFill>
                    <a:schemeClr val="accent1"/>
                  </a:solidFill>
                </a:rPr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7933E9-5792-A24D-AB9B-3190AA55A7A5}"/>
              </a:ext>
            </a:extLst>
          </p:cNvPr>
          <p:cNvGrpSpPr/>
          <p:nvPr/>
        </p:nvGrpSpPr>
        <p:grpSpPr>
          <a:xfrm>
            <a:off x="613611" y="2580912"/>
            <a:ext cx="1961147" cy="571346"/>
            <a:chOff x="577516" y="1618401"/>
            <a:chExt cx="1961147" cy="571346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21DBF76-2ACB-8E4D-BAA9-F0C370931050}"/>
                </a:ext>
              </a:extLst>
            </p:cNvPr>
            <p:cNvSpPr/>
            <p:nvPr/>
          </p:nvSpPr>
          <p:spPr>
            <a:xfrm>
              <a:off x="577516" y="1690688"/>
              <a:ext cx="1961147" cy="4990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4175C4B-9A6A-C043-BED7-279595CBDCCC}"/>
                </a:ext>
              </a:extLst>
            </p:cNvPr>
            <p:cNvSpPr/>
            <p:nvPr/>
          </p:nvSpPr>
          <p:spPr>
            <a:xfrm>
              <a:off x="621631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7</a:t>
              </a:r>
              <a:endParaRPr lang="en-FR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B6B6E7D-3B17-C84B-BFA9-344A34358530}"/>
                </a:ext>
              </a:extLst>
            </p:cNvPr>
            <p:cNvSpPr/>
            <p:nvPr/>
          </p:nvSpPr>
          <p:spPr>
            <a:xfrm>
              <a:off x="1098883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FR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2B2FCAB-8031-9746-869B-7D64ABFF4EE7}"/>
                </a:ext>
              </a:extLst>
            </p:cNvPr>
            <p:cNvSpPr/>
            <p:nvPr/>
          </p:nvSpPr>
          <p:spPr>
            <a:xfrm>
              <a:off x="1576135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2</a:t>
              </a:r>
              <a:endParaRPr lang="en-FR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105F49-CFA3-EE41-B237-9DE84A7468E8}"/>
                </a:ext>
              </a:extLst>
            </p:cNvPr>
            <p:cNvSpPr txBox="1"/>
            <p:nvPr/>
          </p:nvSpPr>
          <p:spPr>
            <a:xfrm>
              <a:off x="2053387" y="1618401"/>
              <a:ext cx="433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800" b="1">
                  <a:solidFill>
                    <a:schemeClr val="accent1"/>
                  </a:solidFill>
                </a:rPr>
                <a:t>…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D5C0ABE-B4E7-A741-9199-208C46960EF5}"/>
              </a:ext>
            </a:extLst>
          </p:cNvPr>
          <p:cNvSpPr txBox="1"/>
          <p:nvPr/>
        </p:nvSpPr>
        <p:spPr>
          <a:xfrm>
            <a:off x="773258" y="113511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</a:t>
            </a:r>
            <a:r>
              <a:rPr lang="en-FR"/>
              <a:t>ser timelines</a:t>
            </a:r>
          </a:p>
        </p:txBody>
      </p:sp>
      <p:sp>
        <p:nvSpPr>
          <p:cNvPr id="28" name="Double Bracket 27">
            <a:extLst>
              <a:ext uri="{FF2B5EF4-FFF2-40B4-BE49-F238E27FC236}">
                <a16:creationId xmlns:a16="http://schemas.microsoft.com/office/drawing/2014/main" id="{BD81911A-DF1F-AD4C-B1ED-FD813942B07D}"/>
              </a:ext>
            </a:extLst>
          </p:cNvPr>
          <p:cNvSpPr/>
          <p:nvPr/>
        </p:nvSpPr>
        <p:spPr>
          <a:xfrm>
            <a:off x="4381497" y="1723698"/>
            <a:ext cx="2173705" cy="1521631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CB95160C-8881-F34C-B672-AEC221399B5B}"/>
              </a:ext>
            </a:extLst>
          </p:cNvPr>
          <p:cNvCxnSpPr>
            <a:cxnSpLocks/>
            <a:stCxn id="22" idx="2"/>
            <a:endCxn id="54" idx="2"/>
          </p:cNvCxnSpPr>
          <p:nvPr/>
        </p:nvCxnSpPr>
        <p:spPr>
          <a:xfrm rot="5400000" flipH="1" flipV="1">
            <a:off x="3161496" y="797281"/>
            <a:ext cx="974153" cy="3639549"/>
          </a:xfrm>
          <a:prstGeom prst="curvedConnector3">
            <a:avLst>
              <a:gd name="adj1" fmla="val -23467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38915D6-7E2D-C945-A31F-677212E5D0C7}"/>
              </a:ext>
            </a:extLst>
          </p:cNvPr>
          <p:cNvCxnSpPr>
            <a:cxnSpLocks/>
            <a:stCxn id="21" idx="0"/>
            <a:endCxn id="54" idx="1"/>
          </p:cNvCxnSpPr>
          <p:nvPr/>
        </p:nvCxnSpPr>
        <p:spPr>
          <a:xfrm rot="5400000" flipH="1" flipV="1">
            <a:off x="2801093" y="495767"/>
            <a:ext cx="756012" cy="3655104"/>
          </a:xfrm>
          <a:prstGeom prst="curved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E74A596-9D3A-224B-ACFD-137EE9B2D7E5}"/>
              </a:ext>
            </a:extLst>
          </p:cNvPr>
          <p:cNvSpPr txBox="1"/>
          <p:nvPr/>
        </p:nvSpPr>
        <p:spPr>
          <a:xfrm>
            <a:off x="4459771" y="1272767"/>
            <a:ext cx="2017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</a:t>
            </a:r>
            <a:r>
              <a:rPr lang="en-FR"/>
              <a:t>roduct pair counts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F46D2E45-8F5E-F54D-AA9E-021C65D17BF5}"/>
              </a:ext>
            </a:extLst>
          </p:cNvPr>
          <p:cNvSpPr/>
          <p:nvPr/>
        </p:nvSpPr>
        <p:spPr>
          <a:xfrm>
            <a:off x="6862938" y="2177448"/>
            <a:ext cx="1134436" cy="450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1" name="Double Bracket 50">
            <a:extLst>
              <a:ext uri="{FF2B5EF4-FFF2-40B4-BE49-F238E27FC236}">
                <a16:creationId xmlns:a16="http://schemas.microsoft.com/office/drawing/2014/main" id="{1D1781F0-6271-6740-9931-EDCB5927DE96}"/>
              </a:ext>
            </a:extLst>
          </p:cNvPr>
          <p:cNvSpPr/>
          <p:nvPr/>
        </p:nvSpPr>
        <p:spPr>
          <a:xfrm>
            <a:off x="8257670" y="1642099"/>
            <a:ext cx="2173705" cy="1521631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2D66EA-A544-A54F-95E1-3F22ED254755}"/>
              </a:ext>
            </a:extLst>
          </p:cNvPr>
          <p:cNvSpPr txBox="1"/>
          <p:nvPr/>
        </p:nvSpPr>
        <p:spPr>
          <a:xfrm>
            <a:off x="9065439" y="117651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PMI</a:t>
            </a:r>
            <a:endParaRPr lang="en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3BEA590-04A7-2F42-99F7-F8BC212D90F9}"/>
                  </a:ext>
                </a:extLst>
              </p:cNvPr>
              <p:cNvSpPr/>
              <p:nvPr/>
            </p:nvSpPr>
            <p:spPr>
              <a:xfrm>
                <a:off x="8489211" y="1996780"/>
                <a:ext cx="1535805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FR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3BEA590-04A7-2F42-99F7-F8BC212D9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211" y="1996780"/>
                <a:ext cx="1535805" cy="669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60FA2C0-5805-0C41-B88E-43775147FC5E}"/>
                  </a:ext>
                </a:extLst>
              </p:cNvPr>
              <p:cNvSpPr/>
              <p:nvPr/>
            </p:nvSpPr>
            <p:spPr>
              <a:xfrm>
                <a:off x="5006651" y="1760647"/>
                <a:ext cx="9233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#(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FR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60FA2C0-5805-0C41-B88E-43775147F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51" y="1760647"/>
                <a:ext cx="92339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urved Left Arrow 54">
            <a:extLst>
              <a:ext uri="{FF2B5EF4-FFF2-40B4-BE49-F238E27FC236}">
                <a16:creationId xmlns:a16="http://schemas.microsoft.com/office/drawing/2014/main" id="{3635916B-CBD1-C34C-8E63-F8846D41DC61}"/>
              </a:ext>
            </a:extLst>
          </p:cNvPr>
          <p:cNvSpPr/>
          <p:nvPr/>
        </p:nvSpPr>
        <p:spPr>
          <a:xfrm>
            <a:off x="10792327" y="2247972"/>
            <a:ext cx="1078896" cy="265090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F72FBE-08AC-6C41-BCB5-3C1B847527F7}"/>
              </a:ext>
            </a:extLst>
          </p:cNvPr>
          <p:cNvSpPr/>
          <p:nvPr/>
        </p:nvSpPr>
        <p:spPr>
          <a:xfrm>
            <a:off x="2887047" y="2177448"/>
            <a:ext cx="1134436" cy="450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3" name="Double Bracket 62">
            <a:extLst>
              <a:ext uri="{FF2B5EF4-FFF2-40B4-BE49-F238E27FC236}">
                <a16:creationId xmlns:a16="http://schemas.microsoft.com/office/drawing/2014/main" id="{14D9F16E-8DDE-6244-AF8A-93601F29117D}"/>
              </a:ext>
            </a:extLst>
          </p:cNvPr>
          <p:cNvSpPr/>
          <p:nvPr/>
        </p:nvSpPr>
        <p:spPr>
          <a:xfrm>
            <a:off x="7997374" y="4489572"/>
            <a:ext cx="588730" cy="1521631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4" name="Double Bracket 63">
            <a:extLst>
              <a:ext uri="{FF2B5EF4-FFF2-40B4-BE49-F238E27FC236}">
                <a16:creationId xmlns:a16="http://schemas.microsoft.com/office/drawing/2014/main" id="{3FB0784B-AEAD-1449-BFA6-18D67353FF4C}"/>
              </a:ext>
            </a:extLst>
          </p:cNvPr>
          <p:cNvSpPr/>
          <p:nvPr/>
        </p:nvSpPr>
        <p:spPr>
          <a:xfrm>
            <a:off x="8771073" y="3657598"/>
            <a:ext cx="1660302" cy="544290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5" name="Double Bracket 64">
            <a:extLst>
              <a:ext uri="{FF2B5EF4-FFF2-40B4-BE49-F238E27FC236}">
                <a16:creationId xmlns:a16="http://schemas.microsoft.com/office/drawing/2014/main" id="{18C1E4F9-9A01-784E-AE11-A59714F943E7}"/>
              </a:ext>
            </a:extLst>
          </p:cNvPr>
          <p:cNvSpPr/>
          <p:nvPr/>
        </p:nvSpPr>
        <p:spPr>
          <a:xfrm rot="18514266">
            <a:off x="9518753" y="4041291"/>
            <a:ext cx="209703" cy="2177562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CE7EBC-D6FF-E544-B996-D155CE783806}"/>
              </a:ext>
            </a:extLst>
          </p:cNvPr>
          <p:cNvSpPr txBox="1"/>
          <p:nvPr/>
        </p:nvSpPr>
        <p:spPr>
          <a:xfrm>
            <a:off x="9014661" y="6277508"/>
            <a:ext cx="1777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Randomized</a:t>
            </a:r>
            <a:r>
              <a:rPr lang="fr-FR"/>
              <a:t> SVD</a:t>
            </a:r>
            <a:endParaRPr lang="en-FR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7332A28-1960-6548-B2FC-E69C2A998B68}"/>
              </a:ext>
            </a:extLst>
          </p:cNvPr>
          <p:cNvGrpSpPr/>
          <p:nvPr/>
        </p:nvGrpSpPr>
        <p:grpSpPr>
          <a:xfrm>
            <a:off x="4608225" y="5677442"/>
            <a:ext cx="1961147" cy="571346"/>
            <a:chOff x="577516" y="1618401"/>
            <a:chExt cx="1961147" cy="571346"/>
          </a:xfrm>
        </p:grpSpPr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CA7599E3-2971-404D-88D8-F68526451893}"/>
                </a:ext>
              </a:extLst>
            </p:cNvPr>
            <p:cNvSpPr/>
            <p:nvPr/>
          </p:nvSpPr>
          <p:spPr>
            <a:xfrm>
              <a:off x="577516" y="1690688"/>
              <a:ext cx="1961147" cy="4990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0BD9C238-CD0E-DB41-9FA0-3FCA04B58BD5}"/>
                </a:ext>
              </a:extLst>
            </p:cNvPr>
            <p:cNvSpPr/>
            <p:nvPr/>
          </p:nvSpPr>
          <p:spPr>
            <a:xfrm>
              <a:off x="621631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FR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A457E64A-4FC4-2C40-9504-11667C5FA927}"/>
                </a:ext>
              </a:extLst>
            </p:cNvPr>
            <p:cNvSpPr/>
            <p:nvPr/>
          </p:nvSpPr>
          <p:spPr>
            <a:xfrm>
              <a:off x="1098883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2</a:t>
              </a:r>
              <a:endParaRPr lang="en-FR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AA802C36-4C48-7D42-8D14-6F925B3E0DFB}"/>
                </a:ext>
              </a:extLst>
            </p:cNvPr>
            <p:cNvSpPr/>
            <p:nvPr/>
          </p:nvSpPr>
          <p:spPr>
            <a:xfrm>
              <a:off x="1576135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5</a:t>
              </a:r>
              <a:endParaRPr lang="en-FR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5DC930C-CBD3-1F44-BEA8-B1BD4139B577}"/>
                </a:ext>
              </a:extLst>
            </p:cNvPr>
            <p:cNvSpPr txBox="1"/>
            <p:nvPr/>
          </p:nvSpPr>
          <p:spPr>
            <a:xfrm>
              <a:off x="2053387" y="1618401"/>
              <a:ext cx="433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800" b="1">
                  <a:solidFill>
                    <a:schemeClr val="accent1"/>
                  </a:solidFill>
                </a:rPr>
                <a:t>…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017B8CE6-22FB-244F-820D-F407FF2B2C78}"/>
              </a:ext>
            </a:extLst>
          </p:cNvPr>
          <p:cNvSpPr/>
          <p:nvPr/>
        </p:nvSpPr>
        <p:spPr>
          <a:xfrm>
            <a:off x="613611" y="3777917"/>
            <a:ext cx="2658978" cy="18259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5" name="Multiply 74">
            <a:extLst>
              <a:ext uri="{FF2B5EF4-FFF2-40B4-BE49-F238E27FC236}">
                <a16:creationId xmlns:a16="http://schemas.microsoft.com/office/drawing/2014/main" id="{5A50C912-72A0-7840-966F-59355F06A214}"/>
              </a:ext>
            </a:extLst>
          </p:cNvPr>
          <p:cNvSpPr/>
          <p:nvPr/>
        </p:nvSpPr>
        <p:spPr>
          <a:xfrm>
            <a:off x="1539654" y="5017166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6" name="Multiply 75">
            <a:extLst>
              <a:ext uri="{FF2B5EF4-FFF2-40B4-BE49-F238E27FC236}">
                <a16:creationId xmlns:a16="http://schemas.microsoft.com/office/drawing/2014/main" id="{B0070ACF-DFCD-8F44-9FF3-A33D02EF5636}"/>
              </a:ext>
            </a:extLst>
          </p:cNvPr>
          <p:cNvSpPr/>
          <p:nvPr/>
        </p:nvSpPr>
        <p:spPr>
          <a:xfrm>
            <a:off x="2522619" y="4489778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7" name="Multiply 76">
            <a:extLst>
              <a:ext uri="{FF2B5EF4-FFF2-40B4-BE49-F238E27FC236}">
                <a16:creationId xmlns:a16="http://schemas.microsoft.com/office/drawing/2014/main" id="{4FB3CCF5-008E-3E48-83B1-345C7BA4A942}"/>
              </a:ext>
            </a:extLst>
          </p:cNvPr>
          <p:cNvSpPr/>
          <p:nvPr/>
        </p:nvSpPr>
        <p:spPr>
          <a:xfrm>
            <a:off x="900978" y="5038314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8" name="Multiply 77">
            <a:extLst>
              <a:ext uri="{FF2B5EF4-FFF2-40B4-BE49-F238E27FC236}">
                <a16:creationId xmlns:a16="http://schemas.microsoft.com/office/drawing/2014/main" id="{2DB7F2DE-C620-9E4C-BD0B-33569403A5F3}"/>
              </a:ext>
            </a:extLst>
          </p:cNvPr>
          <p:cNvSpPr/>
          <p:nvPr/>
        </p:nvSpPr>
        <p:spPr>
          <a:xfrm>
            <a:off x="768016" y="3967888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9" name="Multiply 78">
            <a:extLst>
              <a:ext uri="{FF2B5EF4-FFF2-40B4-BE49-F238E27FC236}">
                <a16:creationId xmlns:a16="http://schemas.microsoft.com/office/drawing/2014/main" id="{00DC43D1-22D4-F94D-9B47-CDAB578A9198}"/>
              </a:ext>
            </a:extLst>
          </p:cNvPr>
          <p:cNvSpPr/>
          <p:nvPr/>
        </p:nvSpPr>
        <p:spPr>
          <a:xfrm>
            <a:off x="1234546" y="4734562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0" name="Multiply 79">
            <a:extLst>
              <a:ext uri="{FF2B5EF4-FFF2-40B4-BE49-F238E27FC236}">
                <a16:creationId xmlns:a16="http://schemas.microsoft.com/office/drawing/2014/main" id="{8A2740C8-0183-4C44-9C02-54C8E6E8009F}"/>
              </a:ext>
            </a:extLst>
          </p:cNvPr>
          <p:cNvSpPr/>
          <p:nvPr/>
        </p:nvSpPr>
        <p:spPr>
          <a:xfrm>
            <a:off x="2206482" y="5161912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1" name="Multiply 80">
            <a:extLst>
              <a:ext uri="{FF2B5EF4-FFF2-40B4-BE49-F238E27FC236}">
                <a16:creationId xmlns:a16="http://schemas.microsoft.com/office/drawing/2014/main" id="{773BE1C1-BED7-AB42-A361-5D58470B64FF}"/>
              </a:ext>
            </a:extLst>
          </p:cNvPr>
          <p:cNvSpPr/>
          <p:nvPr/>
        </p:nvSpPr>
        <p:spPr>
          <a:xfrm>
            <a:off x="1943100" y="5369872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2" name="Multiply 81">
            <a:extLst>
              <a:ext uri="{FF2B5EF4-FFF2-40B4-BE49-F238E27FC236}">
                <a16:creationId xmlns:a16="http://schemas.microsoft.com/office/drawing/2014/main" id="{05F8CB60-A765-B947-B91E-F4353ED048F7}"/>
              </a:ext>
            </a:extLst>
          </p:cNvPr>
          <p:cNvSpPr/>
          <p:nvPr/>
        </p:nvSpPr>
        <p:spPr>
          <a:xfrm>
            <a:off x="1562821" y="4157507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3" name="Multiply 82">
            <a:extLst>
              <a:ext uri="{FF2B5EF4-FFF2-40B4-BE49-F238E27FC236}">
                <a16:creationId xmlns:a16="http://schemas.microsoft.com/office/drawing/2014/main" id="{C44EDE91-2538-D646-B997-F0D2C1995032}"/>
              </a:ext>
            </a:extLst>
          </p:cNvPr>
          <p:cNvSpPr/>
          <p:nvPr/>
        </p:nvSpPr>
        <p:spPr>
          <a:xfrm>
            <a:off x="2089482" y="4084888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4" name="Multiply 83">
            <a:extLst>
              <a:ext uri="{FF2B5EF4-FFF2-40B4-BE49-F238E27FC236}">
                <a16:creationId xmlns:a16="http://schemas.microsoft.com/office/drawing/2014/main" id="{126E9882-DC80-0D4F-9A3B-67795526A4EF}"/>
              </a:ext>
            </a:extLst>
          </p:cNvPr>
          <p:cNvSpPr/>
          <p:nvPr/>
        </p:nvSpPr>
        <p:spPr>
          <a:xfrm>
            <a:off x="1134978" y="4299158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5" name="Multiply 84">
            <a:extLst>
              <a:ext uri="{FF2B5EF4-FFF2-40B4-BE49-F238E27FC236}">
                <a16:creationId xmlns:a16="http://schemas.microsoft.com/office/drawing/2014/main" id="{1665F6D7-DE64-3742-A181-D9E095735B72}"/>
              </a:ext>
            </a:extLst>
          </p:cNvPr>
          <p:cNvSpPr/>
          <p:nvPr/>
        </p:nvSpPr>
        <p:spPr>
          <a:xfrm>
            <a:off x="1811367" y="4462089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6" name="Multiply 85">
            <a:extLst>
              <a:ext uri="{FF2B5EF4-FFF2-40B4-BE49-F238E27FC236}">
                <a16:creationId xmlns:a16="http://schemas.microsoft.com/office/drawing/2014/main" id="{FBCBC509-D1C5-1B48-8CF4-56FF33BDDC49}"/>
              </a:ext>
            </a:extLst>
          </p:cNvPr>
          <p:cNvSpPr/>
          <p:nvPr/>
        </p:nvSpPr>
        <p:spPr>
          <a:xfrm>
            <a:off x="2770047" y="5155314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7" name="Multiply 86">
            <a:extLst>
              <a:ext uri="{FF2B5EF4-FFF2-40B4-BE49-F238E27FC236}">
                <a16:creationId xmlns:a16="http://schemas.microsoft.com/office/drawing/2014/main" id="{90DC09C7-DA22-B646-87FF-157564D54AEB}"/>
              </a:ext>
            </a:extLst>
          </p:cNvPr>
          <p:cNvSpPr/>
          <p:nvPr/>
        </p:nvSpPr>
        <p:spPr>
          <a:xfrm>
            <a:off x="781653" y="4613983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4AC9E3A-FEB1-D241-A368-130664168A0C}"/>
              </a:ext>
            </a:extLst>
          </p:cNvPr>
          <p:cNvSpPr txBox="1"/>
          <p:nvPr/>
        </p:nvSpPr>
        <p:spPr>
          <a:xfrm>
            <a:off x="657726" y="5830507"/>
            <a:ext cx="2304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Embedding</a:t>
            </a:r>
            <a:r>
              <a:rPr lang="fr-FR"/>
              <a:t> </a:t>
            </a:r>
            <a:r>
              <a:rPr lang="fr-FR" err="1"/>
              <a:t>space</a:t>
            </a:r>
            <a:endParaRPr lang="fr-FR"/>
          </a:p>
          <a:p>
            <a:r>
              <a:rPr lang="fr-FR"/>
              <a:t>     </a:t>
            </a:r>
            <a:r>
              <a:rPr lang="fr-FR" err="1"/>
              <a:t>product</a:t>
            </a:r>
            <a:r>
              <a:rPr lang="fr-FR"/>
              <a:t> </a:t>
            </a:r>
            <a:r>
              <a:rPr lang="fr-FR" err="1"/>
              <a:t>embedding</a:t>
            </a:r>
            <a:endParaRPr lang="fr-FR"/>
          </a:p>
          <a:p>
            <a:r>
              <a:rPr lang="fr-FR"/>
              <a:t>     user </a:t>
            </a:r>
            <a:r>
              <a:rPr lang="fr-FR" err="1"/>
              <a:t>embedding</a:t>
            </a:r>
            <a:endParaRPr lang="fr-FR"/>
          </a:p>
          <a:p>
            <a:endParaRPr lang="en-FR"/>
          </a:p>
        </p:txBody>
      </p:sp>
      <p:sp>
        <p:nvSpPr>
          <p:cNvPr id="90" name="Multiply 89">
            <a:extLst>
              <a:ext uri="{FF2B5EF4-FFF2-40B4-BE49-F238E27FC236}">
                <a16:creationId xmlns:a16="http://schemas.microsoft.com/office/drawing/2014/main" id="{B835BC05-26E9-3E4F-873E-17A72B14EE03}"/>
              </a:ext>
            </a:extLst>
          </p:cNvPr>
          <p:cNvSpPr/>
          <p:nvPr/>
        </p:nvSpPr>
        <p:spPr>
          <a:xfrm>
            <a:off x="736497" y="6200116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E98E50F-1501-EE49-82A5-6261BC55AA27}"/>
              </a:ext>
            </a:extLst>
          </p:cNvPr>
          <p:cNvSpPr/>
          <p:nvPr/>
        </p:nvSpPr>
        <p:spPr>
          <a:xfrm>
            <a:off x="4811180" y="6325634"/>
            <a:ext cx="1314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User </a:t>
            </a:r>
            <a:r>
              <a:rPr lang="fr-FR" err="1"/>
              <a:t>history</a:t>
            </a:r>
            <a:endParaRPr lang="en-FR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E7912FD-0F43-CF4B-A678-67A58C03928A}"/>
              </a:ext>
            </a:extLst>
          </p:cNvPr>
          <p:cNvSpPr txBox="1"/>
          <p:nvPr/>
        </p:nvSpPr>
        <p:spPr>
          <a:xfrm rot="16200000">
            <a:off x="7568740" y="4880186"/>
            <a:ext cx="137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</a:t>
            </a:r>
            <a:r>
              <a:rPr lang="en-FR"/>
              <a:t>roduct embeddings</a:t>
            </a:r>
          </a:p>
        </p:txBody>
      </p: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C834726A-59CC-B146-8E95-658DE23F9D63}"/>
              </a:ext>
            </a:extLst>
          </p:cNvPr>
          <p:cNvCxnSpPr>
            <a:cxnSpLocks/>
            <a:stCxn id="92" idx="3"/>
            <a:endCxn id="95" idx="6"/>
          </p:cNvCxnSpPr>
          <p:nvPr/>
        </p:nvCxnSpPr>
        <p:spPr>
          <a:xfrm rot="16200000" flipH="1" flipV="1">
            <a:off x="5034840" y="1755682"/>
            <a:ext cx="464092" cy="5981571"/>
          </a:xfrm>
          <a:prstGeom prst="curvedConnector4">
            <a:avLst>
              <a:gd name="adj1" fmla="val -75097"/>
              <a:gd name="adj2" fmla="val 40221"/>
            </a:avLst>
          </a:prstGeom>
          <a:ln w="1270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54F2C38C-1E07-C043-BA19-B82BD4A0D8C4}"/>
              </a:ext>
            </a:extLst>
          </p:cNvPr>
          <p:cNvSpPr/>
          <p:nvPr/>
        </p:nvSpPr>
        <p:spPr>
          <a:xfrm>
            <a:off x="2060100" y="4870514"/>
            <a:ext cx="216000" cy="216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62188F8A-6078-E649-B0F9-9A09FFD38FA2}"/>
              </a:ext>
            </a:extLst>
          </p:cNvPr>
          <p:cNvCxnSpPr>
            <a:cxnSpLocks/>
            <a:stCxn id="69" idx="0"/>
            <a:endCxn id="95" idx="6"/>
          </p:cNvCxnSpPr>
          <p:nvPr/>
        </p:nvCxnSpPr>
        <p:spPr>
          <a:xfrm rot="16200000" flipV="1">
            <a:off x="3546843" y="3707772"/>
            <a:ext cx="771215" cy="3312699"/>
          </a:xfrm>
          <a:prstGeom prst="curvedConnector2">
            <a:avLst/>
          </a:prstGeom>
          <a:ln w="1270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4C8A6BB-23DC-2C40-AAAE-C7D6369AF98F}"/>
              </a:ext>
            </a:extLst>
          </p:cNvPr>
          <p:cNvSpPr/>
          <p:nvPr/>
        </p:nvSpPr>
        <p:spPr>
          <a:xfrm>
            <a:off x="5247575" y="4780233"/>
            <a:ext cx="1960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Neural network</a:t>
            </a:r>
          </a:p>
          <a:p>
            <a:r>
              <a:rPr lang="fr-FR" err="1"/>
              <a:t>optimized</a:t>
            </a:r>
            <a:r>
              <a:rPr lang="fr-FR"/>
              <a:t> on clicks</a:t>
            </a:r>
            <a:endParaRPr lang="en-FR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DAADF5B-687A-9341-8EAE-EA47046A0926}"/>
              </a:ext>
            </a:extLst>
          </p:cNvPr>
          <p:cNvSpPr/>
          <p:nvPr/>
        </p:nvSpPr>
        <p:spPr>
          <a:xfrm>
            <a:off x="745497" y="6478966"/>
            <a:ext cx="216000" cy="216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9452603A-4942-BD40-9AFD-653171DAFBEC}"/>
              </a:ext>
            </a:extLst>
          </p:cNvPr>
          <p:cNvSpPr/>
          <p:nvPr/>
        </p:nvSpPr>
        <p:spPr>
          <a:xfrm>
            <a:off x="1541751" y="4336019"/>
            <a:ext cx="1296838" cy="1284986"/>
          </a:xfrm>
          <a:prstGeom prst="ellipse">
            <a:avLst/>
          </a:prstGeom>
          <a:solidFill>
            <a:schemeClr val="accent2">
              <a:alpha val="3851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669478D-972C-024A-84A9-77F9DA8A1153}"/>
              </a:ext>
            </a:extLst>
          </p:cNvPr>
          <p:cNvSpPr/>
          <p:nvPr/>
        </p:nvSpPr>
        <p:spPr>
          <a:xfrm>
            <a:off x="2500170" y="4110122"/>
            <a:ext cx="2484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err="1"/>
              <a:t>Recommended</a:t>
            </a:r>
            <a:r>
              <a:rPr lang="fr-FR"/>
              <a:t> </a:t>
            </a:r>
            <a:r>
              <a:rPr lang="fr-FR" err="1"/>
              <a:t>products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0140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6BD33D-2BDC-6210-B947-9D85E7A81D39}"/>
              </a:ext>
            </a:extLst>
          </p:cNvPr>
          <p:cNvSpPr txBox="1"/>
          <p:nvPr/>
        </p:nvSpPr>
        <p:spPr>
          <a:xfrm>
            <a:off x="1111045" y="1413063"/>
            <a:ext cx="996991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Congrat</a:t>
            </a:r>
            <a:r>
              <a:rPr lang="en-US" sz="3200" dirty="0"/>
              <a:t>! You can now build a powerful recommendation system! But…</a:t>
            </a:r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Will it be</a:t>
            </a:r>
            <a:r>
              <a:rPr lang="en-US" sz="3200" b="1" dirty="0"/>
              <a:t> fast </a:t>
            </a:r>
            <a:r>
              <a:rPr lang="en-US" sz="3200" dirty="0"/>
              <a:t>enough?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Will it be </a:t>
            </a:r>
            <a:r>
              <a:rPr lang="en-US" sz="3200" b="1" dirty="0"/>
              <a:t>cheap </a:t>
            </a:r>
            <a:r>
              <a:rPr lang="en-US" sz="3200" dirty="0"/>
              <a:t>enough?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Will it be </a:t>
            </a:r>
            <a:r>
              <a:rPr lang="en-US" sz="3200" b="1" dirty="0"/>
              <a:t>good</a:t>
            </a:r>
            <a:r>
              <a:rPr lang="en-US" sz="3200" dirty="0"/>
              <a:t> enough?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Will it be </a:t>
            </a:r>
            <a:r>
              <a:rPr lang="en-US" sz="3200" b="1" dirty="0"/>
              <a:t>fast to rebuild</a:t>
            </a:r>
            <a:r>
              <a:rPr lang="en-US" sz="3200" dirty="0"/>
              <a:t> enough?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07915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6BD33D-2BDC-6210-B947-9D85E7A81D39}"/>
              </a:ext>
            </a:extLst>
          </p:cNvPr>
          <p:cNvSpPr txBox="1"/>
          <p:nvPr/>
        </p:nvSpPr>
        <p:spPr>
          <a:xfrm>
            <a:off x="1329705" y="1949776"/>
            <a:ext cx="99699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Solution: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Choose wisely the KNN algorithm and the DL model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22015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99F7C-90CF-AEF1-1D85-D9E2E344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show time!</a:t>
            </a:r>
          </a:p>
        </p:txBody>
      </p:sp>
    </p:spTree>
    <p:extLst>
      <p:ext uri="{BB962C8B-B14F-4D97-AF65-F5344CB8AC3E}">
        <p14:creationId xmlns:p14="http://schemas.microsoft.com/office/powerpoint/2010/main" val="773460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992579-9A92-0F44-B2E4-6FA8225D109D}"/>
              </a:ext>
            </a:extLst>
          </p:cNvPr>
          <p:cNvSpPr txBox="1"/>
          <p:nvPr/>
        </p:nvSpPr>
        <p:spPr>
          <a:xfrm>
            <a:off x="3215640" y="7620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sz="240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4B8DE-249B-954E-938C-94CE8FB12590}"/>
              </a:ext>
            </a:extLst>
          </p:cNvPr>
          <p:cNvSpPr txBox="1"/>
          <p:nvPr/>
        </p:nvSpPr>
        <p:spPr>
          <a:xfrm>
            <a:off x="703799" y="454224"/>
            <a:ext cx="26965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b="1" dirty="0" err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Overview</a:t>
            </a:r>
            <a:endParaRPr lang="en-US" sz="4400" b="1" dirty="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4F033-39B9-6346-B707-C524C38A7EC4}"/>
              </a:ext>
            </a:extLst>
          </p:cNvPr>
          <p:cNvSpPr txBox="1"/>
          <p:nvPr/>
        </p:nvSpPr>
        <p:spPr>
          <a:xfrm>
            <a:off x="1339706" y="1353438"/>
            <a:ext cx="9860392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Brute-force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Tree based (KD-tree and ANNOY)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Hash based (LSH and Random projections)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Graph based (NSW and HNSW)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Inverted Index (IVF)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Quantized algorithms (IVFPQ)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KNN Fusion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KNN in practice! (</a:t>
            </a:r>
            <a:r>
              <a:rPr lang="en-US" sz="3600" dirty="0" err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Faiss</a:t>
            </a:r>
            <a:r>
              <a:rPr lang="en-US" sz="36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and Autofaiss)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Bonus? (</a:t>
            </a:r>
            <a:r>
              <a:rPr lang="en-US" sz="3600" dirty="0" err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ScaNN</a:t>
            </a:r>
            <a:r>
              <a:rPr lang="en-US" sz="36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, QUIPs)</a:t>
            </a:r>
          </a:p>
          <a:p>
            <a:endParaRPr lang="en-FR" sz="3600" dirty="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597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2223</Words>
  <Application>Microsoft Office PowerPoint</Application>
  <PresentationFormat>Widescreen</PresentationFormat>
  <Paragraphs>348</Paragraphs>
  <Slides>49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Linux Libertine</vt:lpstr>
      <vt:lpstr>mediumllweb</vt:lpstr>
      <vt:lpstr>sfmono-regular</vt:lpstr>
      <vt:lpstr>Arial</vt:lpstr>
      <vt:lpstr>Calibri</vt:lpstr>
      <vt:lpstr>Calibri Light</vt:lpstr>
      <vt:lpstr>Cambria Math</vt:lpstr>
      <vt:lpstr>Courier New</vt:lpstr>
      <vt:lpstr>Helvetica</vt:lpstr>
      <vt:lpstr>roboto</vt:lpstr>
      <vt:lpstr>Wingdings</vt:lpstr>
      <vt:lpstr>Thème Office</vt:lpstr>
      <vt:lpstr>Part 2: Recommender systems in production</vt:lpstr>
      <vt:lpstr>Where did we stop ?</vt:lpstr>
      <vt:lpstr>Bandit VS Organic</vt:lpstr>
      <vt:lpstr>Deep learning model to learn the Bandit signal</vt:lpstr>
      <vt:lpstr>Where did we stop ?</vt:lpstr>
      <vt:lpstr>PowerPoint Presentation</vt:lpstr>
      <vt:lpstr>PowerPoint Presentation</vt:lpstr>
      <vt:lpstr>KNN show time!</vt:lpstr>
      <vt:lpstr>PowerPoint Presentation</vt:lpstr>
      <vt:lpstr>1 – Brute Force</vt:lpstr>
      <vt:lpstr>1. Brute force KNN</vt:lpstr>
      <vt:lpstr>Brute force KNN with numpy</vt:lpstr>
      <vt:lpstr>2- Hierarchical Trees</vt:lpstr>
      <vt:lpstr>2. KD Tree</vt:lpstr>
      <vt:lpstr>KD Tree: cool animation for exact seach</vt:lpstr>
      <vt:lpstr>KD Tree – Exact search</vt:lpstr>
      <vt:lpstr>Curse of dimensionality</vt:lpstr>
      <vt:lpstr>KD Tree - Curse of dimensionality</vt:lpstr>
      <vt:lpstr>ANNOY</vt:lpstr>
      <vt:lpstr>Annoy (Approximate Nearest neighbors Oh Yeah)</vt:lpstr>
      <vt:lpstr>3- Hash based</vt:lpstr>
      <vt:lpstr>PowerPoint Presentation</vt:lpstr>
      <vt:lpstr>Locality-sensitive hashing</vt:lpstr>
      <vt:lpstr>PowerPoint Presentation</vt:lpstr>
      <vt:lpstr>4- Graph</vt:lpstr>
      <vt:lpstr>Graph-Based KNN</vt:lpstr>
      <vt:lpstr>Delaunay Graph (&lt;1975)</vt:lpstr>
      <vt:lpstr>NSW (Navigable Small World)</vt:lpstr>
      <vt:lpstr>NSW (Navigable Small World)</vt:lpstr>
      <vt:lpstr>Small world network : is it enough ?</vt:lpstr>
      <vt:lpstr>NSW (Navigable Small World)</vt:lpstr>
      <vt:lpstr>HNSW (Hierarchical NSW)</vt:lpstr>
      <vt:lpstr>HNSW - Construction</vt:lpstr>
      <vt:lpstr>Still state of the art ?</vt:lpstr>
      <vt:lpstr>Still state of the art ?</vt:lpstr>
      <vt:lpstr>5 - IVF</vt:lpstr>
      <vt:lpstr>IVF (Inverted Flat index)</vt:lpstr>
      <vt:lpstr>PowerPoint Presentation</vt:lpstr>
      <vt:lpstr>6 – Quantized Indices</vt:lpstr>
      <vt:lpstr>Scalar quantization</vt:lpstr>
      <vt:lpstr>Product Quantization</vt:lpstr>
      <vt:lpstr>7 – KNN Fusion</vt:lpstr>
      <vt:lpstr>OPQ64_256,IVF131072_HNSW32,PQ64x8-nprobe=18,efSearch=36,ht=2048.index</vt:lpstr>
      <vt:lpstr>8- KNN in practice!</vt:lpstr>
      <vt:lpstr>KNN in practice!</vt:lpstr>
      <vt:lpstr>Real life example</vt:lpstr>
      <vt:lpstr>Benchmark Results</vt:lpstr>
      <vt:lpstr>PowerPoint Presentation</vt:lpstr>
      <vt:lpstr>Time to practice!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Approximate Nearest Neighbors Algorithms and HNSW</dc:title>
  <dc:creator>David Diebold</dc:creator>
  <cp:lastModifiedBy>Victor Paltz</cp:lastModifiedBy>
  <cp:revision>5</cp:revision>
  <dcterms:created xsi:type="dcterms:W3CDTF">2020-04-24T09:31:25Z</dcterms:created>
  <dcterms:modified xsi:type="dcterms:W3CDTF">2023-04-20T09:13:36Z</dcterms:modified>
</cp:coreProperties>
</file>